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C59"/>
    <a:srgbClr val="7A8F87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8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2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25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5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4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5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5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4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A745C-A512-4204-8BEE-AC7B314A2CC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97D0-81F8-4F77-BD40-3F48E77A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0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C6EEFB-B9F7-1766-6DD8-8B46F667786B}"/>
              </a:ext>
            </a:extLst>
          </p:cNvPr>
          <p:cNvSpPr/>
          <p:nvPr/>
        </p:nvSpPr>
        <p:spPr>
          <a:xfrm>
            <a:off x="101600" y="196553"/>
            <a:ext cx="11988800" cy="64691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E00110-FB7F-557F-BE1D-883E76F5C4CF}"/>
              </a:ext>
            </a:extLst>
          </p:cNvPr>
          <p:cNvSpPr/>
          <p:nvPr/>
        </p:nvSpPr>
        <p:spPr>
          <a:xfrm>
            <a:off x="4416651" y="172220"/>
            <a:ext cx="2821087" cy="538377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2025-2026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Service Timeline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038DFA-D9AF-1F65-BE01-45264D942A82}"/>
              </a:ext>
            </a:extLst>
          </p:cNvPr>
          <p:cNvCxnSpPr/>
          <p:nvPr/>
        </p:nvCxnSpPr>
        <p:spPr>
          <a:xfrm>
            <a:off x="183260" y="2357943"/>
            <a:ext cx="118254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4A0339A-8D02-FF03-F255-06E1888C8F0B}"/>
              </a:ext>
            </a:extLst>
          </p:cNvPr>
          <p:cNvCxnSpPr/>
          <p:nvPr/>
        </p:nvCxnSpPr>
        <p:spPr>
          <a:xfrm>
            <a:off x="183260" y="2208392"/>
            <a:ext cx="0" cy="2991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4835CD7-989F-CE68-042F-0BB5969328D8}"/>
              </a:ext>
            </a:extLst>
          </p:cNvPr>
          <p:cNvCxnSpPr/>
          <p:nvPr/>
        </p:nvCxnSpPr>
        <p:spPr>
          <a:xfrm>
            <a:off x="12008740" y="2208392"/>
            <a:ext cx="0" cy="2991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9D2B236-F2CA-D525-29F3-F7F85554A367}"/>
              </a:ext>
            </a:extLst>
          </p:cNvPr>
          <p:cNvSpPr/>
          <p:nvPr/>
        </p:nvSpPr>
        <p:spPr>
          <a:xfrm>
            <a:off x="333285" y="3897059"/>
            <a:ext cx="4272449" cy="2614820"/>
          </a:xfrm>
          <a:prstGeom prst="roundRect">
            <a:avLst>
              <a:gd name="adj" fmla="val 313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Key coverage upgrades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19B7BF-E124-A663-F8C5-5CE77AE3B819}"/>
              </a:ext>
            </a:extLst>
          </p:cNvPr>
          <p:cNvSpPr txBox="1"/>
          <p:nvPr/>
        </p:nvSpPr>
        <p:spPr>
          <a:xfrm>
            <a:off x="391189" y="4455679"/>
            <a:ext cx="3918894" cy="1997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$5.6 Million blanket compared to $3.7 Million w/Secura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  <a:sym typeface="Wingdings" panose="05000000000000000000" pitchFamily="2" charset="2"/>
              </a:rPr>
              <a:t>$1,000,000 Pollution compared to $250,000 w/Secura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  <a:sym typeface="Wingdings" panose="05000000000000000000" pitchFamily="2" charset="2"/>
              </a:rPr>
              <a:t>$200,000 grain in storage compared to $0 w/Secura</a:t>
            </a:r>
            <a:endParaRPr lang="en-US" sz="1200" b="1" dirty="0">
              <a:solidFill>
                <a:srgbClr val="FFFFFF"/>
              </a:solidFill>
              <a:latin typeface="Bahnschrift SemiBold SemiConden" panose="020B0502040204020203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 Written Fleet Safety Program &amp; Client Select Access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Jason Trader, Safety Training and OSHA Log reporting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Comprehensive Claims Review specialist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20% variable dividend plan with </a:t>
            </a:r>
            <a:r>
              <a:rPr lang="en-US" sz="1200" b="1" dirty="0" err="1">
                <a:solidFill>
                  <a:srgbClr val="FFFFFF"/>
                </a:solidFill>
                <a:latin typeface="Bahnschrift SemiBold SemiConden" panose="020B0502040204020203" pitchFamily="34" charset="0"/>
              </a:rPr>
              <a:t>Amerisafe</a:t>
            </a:r>
            <a:endParaRPr lang="en-US" sz="1200" b="1" dirty="0">
              <a:solidFill>
                <a:srgbClr val="FFFFFF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D89ECE-85DC-4A9E-89C1-0E1EDE175574}"/>
              </a:ext>
            </a:extLst>
          </p:cNvPr>
          <p:cNvSpPr txBox="1"/>
          <p:nvPr/>
        </p:nvSpPr>
        <p:spPr>
          <a:xfrm>
            <a:off x="7787864" y="5157632"/>
            <a:ext cx="3054445" cy="134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Cover Letter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Call with Underwriters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FFFF"/>
                </a:solidFill>
                <a:latin typeface="Bahnschrift SemiBold SemiConden" panose="020B0502040204020203" pitchFamily="34" charset="0"/>
              </a:rPr>
              <a:t>Analyze claims history and suggest improvements if needed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86ABE71-60AC-C956-09B2-E49EC0298366}"/>
              </a:ext>
            </a:extLst>
          </p:cNvPr>
          <p:cNvSpPr/>
          <p:nvPr/>
        </p:nvSpPr>
        <p:spPr>
          <a:xfrm>
            <a:off x="183260" y="2629962"/>
            <a:ext cx="2649132" cy="84812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February 20th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Bind policy with Integrity &amp; </a:t>
            </a:r>
            <a:r>
              <a:rPr lang="en-US" sz="1000" dirty="0" err="1">
                <a:solidFill>
                  <a:srgbClr val="000000"/>
                </a:solidFill>
              </a:rPr>
              <a:t>Amerisafe</a:t>
            </a:r>
            <a:endParaRPr lang="en-US" sz="1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Cab cards &amp; Certificates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Client onboarding meeting</a:t>
            </a:r>
          </a:p>
          <a:p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58F8A1-30A8-6F3F-29FA-4BFE5C55CE0E}"/>
              </a:ext>
            </a:extLst>
          </p:cNvPr>
          <p:cNvSpPr/>
          <p:nvPr/>
        </p:nvSpPr>
        <p:spPr>
          <a:xfrm>
            <a:off x="2570954" y="961431"/>
            <a:ext cx="1627516" cy="970413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March 20th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err="1">
                <a:solidFill>
                  <a:srgbClr val="000000"/>
                </a:solidFill>
              </a:rPr>
              <a:t>Zywave</a:t>
            </a:r>
            <a:r>
              <a:rPr lang="en-US" sz="1000" dirty="0">
                <a:solidFill>
                  <a:srgbClr val="000000"/>
                </a:solidFill>
              </a:rPr>
              <a:t> Select Access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OSHA Logs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Jason Trader site visit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5F1397-8CF2-6E14-0712-D0529C635FBF}"/>
              </a:ext>
            </a:extLst>
          </p:cNvPr>
          <p:cNvSpPr/>
          <p:nvPr/>
        </p:nvSpPr>
        <p:spPr>
          <a:xfrm>
            <a:off x="4882335" y="2688827"/>
            <a:ext cx="1923434" cy="77242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 SemiBold SemiConden" panose="020B0502040204020203" pitchFamily="34" charset="0"/>
              </a:rPr>
              <a:t>May 20th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Written Fleet Safety Policies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Farm safety toolbox talks</a:t>
            </a:r>
          </a:p>
          <a:p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CF8F187-50BE-B774-64A3-A911D40E33FA}"/>
              </a:ext>
            </a:extLst>
          </p:cNvPr>
          <p:cNvSpPr/>
          <p:nvPr/>
        </p:nvSpPr>
        <p:spPr>
          <a:xfrm>
            <a:off x="9428487" y="2791422"/>
            <a:ext cx="1551749" cy="679791"/>
          </a:xfrm>
          <a:prstGeom prst="rect">
            <a:avLst/>
          </a:prstGeom>
          <a:solidFill>
            <a:srgbClr val="FFFFFF"/>
          </a:solidFill>
          <a:ln>
            <a:solidFill>
              <a:srgbClr val="0D4C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D4C59"/>
                </a:solidFill>
                <a:latin typeface="Bahnschrift SemiBold Condensed" panose="020B0502040204020203" pitchFamily="34" charset="0"/>
              </a:rPr>
              <a:t>October 20th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Renewal Strategy meeting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BBE841C-6C59-629C-0894-CB0EC79B01BB}"/>
              </a:ext>
            </a:extLst>
          </p:cNvPr>
          <p:cNvSpPr/>
          <p:nvPr/>
        </p:nvSpPr>
        <p:spPr>
          <a:xfrm>
            <a:off x="10441231" y="1179616"/>
            <a:ext cx="1551749" cy="769705"/>
          </a:xfrm>
          <a:prstGeom prst="rect">
            <a:avLst/>
          </a:prstGeom>
          <a:solidFill>
            <a:srgbClr val="FFFFFF"/>
          </a:solidFill>
          <a:ln>
            <a:solidFill>
              <a:srgbClr val="0D4C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D4C59"/>
                </a:solidFill>
                <a:latin typeface="Bahnschrift SemiBold Condensed" panose="020B0502040204020203" pitchFamily="34" charset="0"/>
              </a:rPr>
              <a:t>February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Renewal Delivery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49ED16A-D941-38A4-A6A4-D94159AF206F}"/>
              </a:ext>
            </a:extLst>
          </p:cNvPr>
          <p:cNvGrpSpPr/>
          <p:nvPr/>
        </p:nvGrpSpPr>
        <p:grpSpPr>
          <a:xfrm>
            <a:off x="5654725" y="2175667"/>
            <a:ext cx="383679" cy="445517"/>
            <a:chOff x="5569182" y="4035237"/>
            <a:chExt cx="274199" cy="34487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F4C3D65-82CA-7D88-415C-C8640D716A44}"/>
                </a:ext>
              </a:extLst>
            </p:cNvPr>
            <p:cNvGrpSpPr/>
            <p:nvPr/>
          </p:nvGrpSpPr>
          <p:grpSpPr>
            <a:xfrm>
              <a:off x="5569182" y="4035237"/>
              <a:ext cx="274199" cy="344870"/>
              <a:chOff x="5789840" y="4389479"/>
              <a:chExt cx="274199" cy="344870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20FBD53D-4780-66E5-FA7D-DDAEAA2E8C22}"/>
                  </a:ext>
                </a:extLst>
              </p:cNvPr>
              <p:cNvSpPr/>
              <p:nvPr/>
            </p:nvSpPr>
            <p:spPr>
              <a:xfrm>
                <a:off x="5882054" y="4629675"/>
                <a:ext cx="89773" cy="1046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A1FE8820-02E8-BADC-1CD9-1C5D0DB943E3}"/>
                  </a:ext>
                </a:extLst>
              </p:cNvPr>
              <p:cNvSpPr/>
              <p:nvPr/>
            </p:nvSpPr>
            <p:spPr>
              <a:xfrm>
                <a:off x="5789840" y="4389479"/>
                <a:ext cx="274199" cy="250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33C8455D-EC04-8982-40A1-13EA338983E0}"/>
                </a:ext>
              </a:extLst>
            </p:cNvPr>
            <p:cNvGrpSpPr/>
            <p:nvPr/>
          </p:nvGrpSpPr>
          <p:grpSpPr>
            <a:xfrm>
              <a:off x="5588759" y="4056537"/>
              <a:ext cx="231454" cy="208288"/>
              <a:chOff x="5588759" y="4056537"/>
              <a:chExt cx="231454" cy="208288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CC3FF2D-1032-3BA0-A84F-CB2EFF1B5F29}"/>
                  </a:ext>
                </a:extLst>
              </p:cNvPr>
              <p:cNvSpPr/>
              <p:nvPr/>
            </p:nvSpPr>
            <p:spPr>
              <a:xfrm>
                <a:off x="5588759" y="4056537"/>
                <a:ext cx="231454" cy="20828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9" name="Graphic 58" descr="Daily calendar with solid fill">
                <a:extLst>
                  <a:ext uri="{FF2B5EF4-FFF2-40B4-BE49-F238E27FC236}">
                    <a16:creationId xmlns:a16="http://schemas.microsoft.com/office/drawing/2014/main" id="{588A1324-83FF-3339-F928-6F67CCC782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606201" y="4070518"/>
                <a:ext cx="208448" cy="183914"/>
              </a:xfrm>
              <a:prstGeom prst="rect">
                <a:avLst/>
              </a:prstGeom>
            </p:spPr>
          </p:pic>
        </p:grp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8FF0120-1F45-EA30-0BDF-A68231FD884A}"/>
              </a:ext>
            </a:extLst>
          </p:cNvPr>
          <p:cNvGrpSpPr/>
          <p:nvPr/>
        </p:nvGrpSpPr>
        <p:grpSpPr>
          <a:xfrm>
            <a:off x="1341162" y="2152050"/>
            <a:ext cx="383679" cy="445517"/>
            <a:chOff x="5569182" y="4035237"/>
            <a:chExt cx="274199" cy="344870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57FD9043-530D-5228-515D-BCC0F38831FD}"/>
                </a:ext>
              </a:extLst>
            </p:cNvPr>
            <p:cNvGrpSpPr/>
            <p:nvPr/>
          </p:nvGrpSpPr>
          <p:grpSpPr>
            <a:xfrm>
              <a:off x="5569182" y="4035237"/>
              <a:ext cx="274199" cy="344870"/>
              <a:chOff x="5789840" y="4389479"/>
              <a:chExt cx="274199" cy="344870"/>
            </a:xfrm>
          </p:grpSpPr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DE9EC8F1-2498-BE34-28A5-A24EA5B76CFD}"/>
                  </a:ext>
                </a:extLst>
              </p:cNvPr>
              <p:cNvSpPr/>
              <p:nvPr/>
            </p:nvSpPr>
            <p:spPr>
              <a:xfrm>
                <a:off x="5882054" y="4629675"/>
                <a:ext cx="89773" cy="1046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C8D9730D-D88C-D8A0-D7B5-18312F86BBB9}"/>
                  </a:ext>
                </a:extLst>
              </p:cNvPr>
              <p:cNvSpPr/>
              <p:nvPr/>
            </p:nvSpPr>
            <p:spPr>
              <a:xfrm>
                <a:off x="5789840" y="4389479"/>
                <a:ext cx="274199" cy="250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120649E5-CDA7-B8BA-FD00-3381594A45BB}"/>
                </a:ext>
              </a:extLst>
            </p:cNvPr>
            <p:cNvGrpSpPr/>
            <p:nvPr/>
          </p:nvGrpSpPr>
          <p:grpSpPr>
            <a:xfrm>
              <a:off x="5588759" y="4056537"/>
              <a:ext cx="231454" cy="208288"/>
              <a:chOff x="5588759" y="4056537"/>
              <a:chExt cx="231454" cy="208288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B6D5C324-CF2A-999A-0B48-FBF7E6EB1816}"/>
                  </a:ext>
                </a:extLst>
              </p:cNvPr>
              <p:cNvSpPr/>
              <p:nvPr/>
            </p:nvSpPr>
            <p:spPr>
              <a:xfrm>
                <a:off x="5588759" y="4056537"/>
                <a:ext cx="231454" cy="20828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1" name="Graphic 110" descr="Daily calendar with solid fill">
                <a:extLst>
                  <a:ext uri="{FF2B5EF4-FFF2-40B4-BE49-F238E27FC236}">
                    <a16:creationId xmlns:a16="http://schemas.microsoft.com/office/drawing/2014/main" id="{0361D356-D32F-C985-9512-BD5DD1C852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606201" y="4070518"/>
                <a:ext cx="208448" cy="183914"/>
              </a:xfrm>
              <a:prstGeom prst="rect">
                <a:avLst/>
              </a:prstGeom>
            </p:spPr>
          </p:pic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A489377-220C-63B2-6B0A-DFB1C9594408}"/>
              </a:ext>
            </a:extLst>
          </p:cNvPr>
          <p:cNvGrpSpPr/>
          <p:nvPr/>
        </p:nvGrpSpPr>
        <p:grpSpPr>
          <a:xfrm>
            <a:off x="3130065" y="2083305"/>
            <a:ext cx="383679" cy="453026"/>
            <a:chOff x="5647214" y="4408858"/>
            <a:chExt cx="383679" cy="44551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56B007B-EFD7-9280-6F1E-8462B2386DC7}"/>
                </a:ext>
              </a:extLst>
            </p:cNvPr>
            <p:cNvGrpSpPr/>
            <p:nvPr/>
          </p:nvGrpSpPr>
          <p:grpSpPr>
            <a:xfrm rot="10800000">
              <a:off x="5647214" y="4408858"/>
              <a:ext cx="383679" cy="445517"/>
              <a:chOff x="5789840" y="4389479"/>
              <a:chExt cx="274199" cy="344870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C1F1C0A7-7AF4-0BF3-E660-0363059FC934}"/>
                  </a:ext>
                </a:extLst>
              </p:cNvPr>
              <p:cNvSpPr/>
              <p:nvPr/>
            </p:nvSpPr>
            <p:spPr>
              <a:xfrm>
                <a:off x="5882054" y="4629675"/>
                <a:ext cx="89773" cy="1046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2374B34C-F7EA-F55A-56C5-02DF3B4A2CF4}"/>
                  </a:ext>
                </a:extLst>
              </p:cNvPr>
              <p:cNvSpPr/>
              <p:nvPr/>
            </p:nvSpPr>
            <p:spPr>
              <a:xfrm>
                <a:off x="5789840" y="4389479"/>
                <a:ext cx="274199" cy="250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A2D8118-4245-939D-99E1-7AE4AB05B531}"/>
                </a:ext>
              </a:extLst>
            </p:cNvPr>
            <p:cNvGrpSpPr/>
            <p:nvPr/>
          </p:nvGrpSpPr>
          <p:grpSpPr>
            <a:xfrm>
              <a:off x="5679632" y="4557784"/>
              <a:ext cx="323867" cy="269075"/>
              <a:chOff x="5588759" y="4056537"/>
              <a:chExt cx="231454" cy="208288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5B37D07-99BF-B1FF-8808-58CDF73AD212}"/>
                  </a:ext>
                </a:extLst>
              </p:cNvPr>
              <p:cNvSpPr/>
              <p:nvPr/>
            </p:nvSpPr>
            <p:spPr>
              <a:xfrm>
                <a:off x="5588759" y="4056537"/>
                <a:ext cx="231454" cy="20828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" name="Graphic 15" descr="Daily calendar with solid fill">
                <a:extLst>
                  <a:ext uri="{FF2B5EF4-FFF2-40B4-BE49-F238E27FC236}">
                    <a16:creationId xmlns:a16="http://schemas.microsoft.com/office/drawing/2014/main" id="{C32A6E6D-1CE7-5636-EF5F-EE7182A1B0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606201" y="4070518"/>
                <a:ext cx="208448" cy="183914"/>
              </a:xfrm>
              <a:prstGeom prst="rect">
                <a:avLst/>
              </a:prstGeom>
            </p:spPr>
          </p:pic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ED39160E-88E4-7F7D-183B-7ECAF37CD999}"/>
              </a:ext>
            </a:extLst>
          </p:cNvPr>
          <p:cNvSpPr/>
          <p:nvPr/>
        </p:nvSpPr>
        <p:spPr>
          <a:xfrm>
            <a:off x="7634459" y="958477"/>
            <a:ext cx="2013330" cy="1014517"/>
          </a:xfrm>
          <a:prstGeom prst="rect">
            <a:avLst/>
          </a:prstGeom>
          <a:noFill/>
          <a:ln>
            <a:solidFill>
              <a:srgbClr val="0D4C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D4C59"/>
                </a:solidFill>
                <a:latin typeface="Bahnschrift SemiBold Condensed" panose="020B0502040204020203" pitchFamily="34" charset="0"/>
              </a:rPr>
              <a:t>August 20th</a:t>
            </a:r>
            <a:endParaRPr lang="en-US" sz="1000" dirty="0">
              <a:solidFill>
                <a:srgbClr val="0D4C5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Work comp valuation date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</a:rPr>
              <a:t>Comprehensive claims review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6414C8F-3A97-9B0F-3208-181D19FD8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993" y="4762344"/>
            <a:ext cx="2581275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blue and green lines&#10;&#10;AI-generated content may be incorrect.">
            <a:extLst>
              <a:ext uri="{FF2B5EF4-FFF2-40B4-BE49-F238E27FC236}">
                <a16:creationId xmlns:a16="http://schemas.microsoft.com/office/drawing/2014/main" id="{DB383CC9-2962-5194-8DE5-EEE3C1E3B2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07" y="4384763"/>
            <a:ext cx="3106603" cy="1149443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DC243FD7-06E4-8D07-FED9-BA7798983F39}"/>
              </a:ext>
            </a:extLst>
          </p:cNvPr>
          <p:cNvGrpSpPr/>
          <p:nvPr/>
        </p:nvGrpSpPr>
        <p:grpSpPr>
          <a:xfrm>
            <a:off x="9984441" y="2185191"/>
            <a:ext cx="383679" cy="445517"/>
            <a:chOff x="5569182" y="4035237"/>
            <a:chExt cx="274199" cy="34487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EE8B209-4057-9711-89DA-5C136DABBB3A}"/>
                </a:ext>
              </a:extLst>
            </p:cNvPr>
            <p:cNvGrpSpPr/>
            <p:nvPr/>
          </p:nvGrpSpPr>
          <p:grpSpPr>
            <a:xfrm>
              <a:off x="5569182" y="4035237"/>
              <a:ext cx="274199" cy="344870"/>
              <a:chOff x="5789840" y="4389479"/>
              <a:chExt cx="274199" cy="344870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67A2735E-8FA5-0095-3AEC-38E6E135E242}"/>
                  </a:ext>
                </a:extLst>
              </p:cNvPr>
              <p:cNvSpPr/>
              <p:nvPr/>
            </p:nvSpPr>
            <p:spPr>
              <a:xfrm>
                <a:off x="5882054" y="4629675"/>
                <a:ext cx="89773" cy="1046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85959291-3305-A8D4-0758-F50F5BC1F693}"/>
                  </a:ext>
                </a:extLst>
              </p:cNvPr>
              <p:cNvSpPr/>
              <p:nvPr/>
            </p:nvSpPr>
            <p:spPr>
              <a:xfrm>
                <a:off x="5789840" y="4389479"/>
                <a:ext cx="274199" cy="250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000081C-DD75-7168-0E84-B874B2BBBDB6}"/>
                </a:ext>
              </a:extLst>
            </p:cNvPr>
            <p:cNvGrpSpPr/>
            <p:nvPr/>
          </p:nvGrpSpPr>
          <p:grpSpPr>
            <a:xfrm>
              <a:off x="5588759" y="4056537"/>
              <a:ext cx="231454" cy="208288"/>
              <a:chOff x="5588759" y="4056537"/>
              <a:chExt cx="231454" cy="208288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F72FBFD-FAC8-FD6E-B517-B381E4D06E34}"/>
                  </a:ext>
                </a:extLst>
              </p:cNvPr>
              <p:cNvSpPr/>
              <p:nvPr/>
            </p:nvSpPr>
            <p:spPr>
              <a:xfrm>
                <a:off x="5588759" y="4056537"/>
                <a:ext cx="231454" cy="20828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Graphic 36" descr="Daily calendar with solid fill">
                <a:extLst>
                  <a:ext uri="{FF2B5EF4-FFF2-40B4-BE49-F238E27FC236}">
                    <a16:creationId xmlns:a16="http://schemas.microsoft.com/office/drawing/2014/main" id="{B418935C-A588-60AF-44D6-82B07073A6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606201" y="4070518"/>
                <a:ext cx="208448" cy="183914"/>
              </a:xfrm>
              <a:prstGeom prst="rect">
                <a:avLst/>
              </a:prstGeom>
            </p:spPr>
          </p:pic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F324B62-C0DB-261B-4383-25D7DA913ACC}"/>
              </a:ext>
            </a:extLst>
          </p:cNvPr>
          <p:cNvGrpSpPr/>
          <p:nvPr/>
        </p:nvGrpSpPr>
        <p:grpSpPr>
          <a:xfrm>
            <a:off x="11040599" y="2096540"/>
            <a:ext cx="383679" cy="453026"/>
            <a:chOff x="5647214" y="4408858"/>
            <a:chExt cx="383679" cy="445517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5F67885-CEE9-72E8-5B9C-DA41FF620851}"/>
                </a:ext>
              </a:extLst>
            </p:cNvPr>
            <p:cNvGrpSpPr/>
            <p:nvPr/>
          </p:nvGrpSpPr>
          <p:grpSpPr>
            <a:xfrm rot="10800000">
              <a:off x="5647214" y="4408858"/>
              <a:ext cx="383679" cy="445517"/>
              <a:chOff x="5789840" y="4389479"/>
              <a:chExt cx="274199" cy="344870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A8348F9-2B2D-A82E-3F5B-1C9B311E1558}"/>
                  </a:ext>
                </a:extLst>
              </p:cNvPr>
              <p:cNvSpPr/>
              <p:nvPr/>
            </p:nvSpPr>
            <p:spPr>
              <a:xfrm>
                <a:off x="5882054" y="4629675"/>
                <a:ext cx="89773" cy="1046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AED11C74-49FE-DC5C-758A-2DC9BD6C7928}"/>
                  </a:ext>
                </a:extLst>
              </p:cNvPr>
              <p:cNvSpPr/>
              <p:nvPr/>
            </p:nvSpPr>
            <p:spPr>
              <a:xfrm>
                <a:off x="5789840" y="4389479"/>
                <a:ext cx="274199" cy="250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83F7F24-A36C-83C9-84D0-F3680FFE0712}"/>
                </a:ext>
              </a:extLst>
            </p:cNvPr>
            <p:cNvGrpSpPr/>
            <p:nvPr/>
          </p:nvGrpSpPr>
          <p:grpSpPr>
            <a:xfrm>
              <a:off x="5679632" y="4557784"/>
              <a:ext cx="323867" cy="269075"/>
              <a:chOff x="5588759" y="4056537"/>
              <a:chExt cx="231454" cy="208288"/>
            </a:xfrm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6C55EDFE-AFF8-ADA4-8880-1C80F22485D5}"/>
                  </a:ext>
                </a:extLst>
              </p:cNvPr>
              <p:cNvSpPr/>
              <p:nvPr/>
            </p:nvSpPr>
            <p:spPr>
              <a:xfrm>
                <a:off x="5588759" y="4056537"/>
                <a:ext cx="231454" cy="20828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4" name="Graphic 43" descr="Daily calendar with solid fill">
                <a:extLst>
                  <a:ext uri="{FF2B5EF4-FFF2-40B4-BE49-F238E27FC236}">
                    <a16:creationId xmlns:a16="http://schemas.microsoft.com/office/drawing/2014/main" id="{27127B37-0175-AA38-3A76-9E0644BB22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606201" y="4070518"/>
                <a:ext cx="208448" cy="183914"/>
              </a:xfrm>
              <a:prstGeom prst="rect">
                <a:avLst/>
              </a:prstGeom>
            </p:spPr>
          </p:pic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D6E20A0-6980-2B93-F19F-1678D545E25F}"/>
              </a:ext>
            </a:extLst>
          </p:cNvPr>
          <p:cNvGrpSpPr/>
          <p:nvPr/>
        </p:nvGrpSpPr>
        <p:grpSpPr>
          <a:xfrm>
            <a:off x="8402389" y="2103064"/>
            <a:ext cx="383679" cy="453026"/>
            <a:chOff x="5647214" y="4408858"/>
            <a:chExt cx="383679" cy="445517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951A84C-BDBC-6DE3-230A-272855C8CEF5}"/>
                </a:ext>
              </a:extLst>
            </p:cNvPr>
            <p:cNvGrpSpPr/>
            <p:nvPr/>
          </p:nvGrpSpPr>
          <p:grpSpPr>
            <a:xfrm rot="10800000">
              <a:off x="5647214" y="4408858"/>
              <a:ext cx="383679" cy="445517"/>
              <a:chOff x="5789840" y="4389479"/>
              <a:chExt cx="274199" cy="344870"/>
            </a:xfrm>
          </p:grpSpPr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4682D037-0AAE-DFC2-2C4A-6CEE11F4F5F4}"/>
                  </a:ext>
                </a:extLst>
              </p:cNvPr>
              <p:cNvSpPr/>
              <p:nvPr/>
            </p:nvSpPr>
            <p:spPr>
              <a:xfrm>
                <a:off x="5882054" y="4629675"/>
                <a:ext cx="89773" cy="1046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FA4B7BA-CF88-8930-FE61-1E56ACF3F8E5}"/>
                  </a:ext>
                </a:extLst>
              </p:cNvPr>
              <p:cNvSpPr/>
              <p:nvPr/>
            </p:nvSpPr>
            <p:spPr>
              <a:xfrm>
                <a:off x="5789840" y="4389479"/>
                <a:ext cx="274199" cy="250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A4F37B53-6CA4-1B06-4109-D7A6353D21A1}"/>
                </a:ext>
              </a:extLst>
            </p:cNvPr>
            <p:cNvGrpSpPr/>
            <p:nvPr/>
          </p:nvGrpSpPr>
          <p:grpSpPr>
            <a:xfrm>
              <a:off x="5679632" y="4557784"/>
              <a:ext cx="323867" cy="269075"/>
              <a:chOff x="5588759" y="4056537"/>
              <a:chExt cx="231454" cy="208288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352A60D1-C2BA-7A07-8E32-6F58274A3729}"/>
                  </a:ext>
                </a:extLst>
              </p:cNvPr>
              <p:cNvSpPr/>
              <p:nvPr/>
            </p:nvSpPr>
            <p:spPr>
              <a:xfrm>
                <a:off x="5588759" y="4056537"/>
                <a:ext cx="231454" cy="20828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1" name="Graphic 50" descr="Daily calendar with solid fill">
                <a:extLst>
                  <a:ext uri="{FF2B5EF4-FFF2-40B4-BE49-F238E27FC236}">
                    <a16:creationId xmlns:a16="http://schemas.microsoft.com/office/drawing/2014/main" id="{1A0BA10C-3734-113B-6F21-F485B5B687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606201" y="4070518"/>
                <a:ext cx="208448" cy="18391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29385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IC">
      <a:dk1>
        <a:srgbClr val="095677"/>
      </a:dk1>
      <a:lt1>
        <a:srgbClr val="7BC142"/>
      </a:lt1>
      <a:dk2>
        <a:srgbClr val="FFC82E"/>
      </a:dk2>
      <a:lt2>
        <a:srgbClr val="ED8322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389</TotalTime>
  <Words>136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Condensed</vt:lpstr>
      <vt:lpstr>Bahnschrift SemiBold SemiConden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Alayna Yttre</dc:creator>
  <cp:lastModifiedBy>Jacob Hiebing</cp:lastModifiedBy>
  <cp:revision>12</cp:revision>
  <cp:lastPrinted>2024-03-13T03:04:55Z</cp:lastPrinted>
  <dcterms:created xsi:type="dcterms:W3CDTF">2023-08-07T14:37:03Z</dcterms:created>
  <dcterms:modified xsi:type="dcterms:W3CDTF">2025-10-02T13:43:01Z</dcterms:modified>
</cp:coreProperties>
</file>