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058400" cy="7772400"/>
  <p:notesSz cx="6858000" cy="9144000"/>
  <p:embeddedFontLst>
    <p:embeddedFont>
      <p:font typeface="Trade Gothic Condensed" panose="020B0604020202020204" charset="0"/>
      <p:regular r:id="rId4"/>
    </p:embeddedFont>
    <p:embeddedFont>
      <p:font typeface="Trade Gothic Condensed Bold" panose="020B0604020202020204" charset="0"/>
      <p:regular r:id="rId5"/>
    </p:embeddedFont>
    <p:embeddedFont>
      <p:font typeface="Trade Gothic Condensed Italics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2586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9201" y="1"/>
            <a:ext cx="4976286" cy="7772400"/>
            <a:chOff x="0" y="0"/>
            <a:chExt cx="2308492" cy="3635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8492" cy="3635029"/>
            </a:xfrm>
            <a:custGeom>
              <a:avLst/>
              <a:gdLst/>
              <a:ahLst/>
              <a:cxnLst/>
              <a:rect l="l" t="t" r="r" b="b"/>
              <a:pathLst>
                <a:path w="2308492" h="3635029">
                  <a:moveTo>
                    <a:pt x="0" y="0"/>
                  </a:moveTo>
                  <a:lnTo>
                    <a:pt x="2308492" y="0"/>
                  </a:lnTo>
                  <a:lnTo>
                    <a:pt x="2308492" y="3635029"/>
                  </a:lnTo>
                  <a:lnTo>
                    <a:pt x="0" y="3635029"/>
                  </a:lnTo>
                  <a:close/>
                </a:path>
              </a:pathLst>
            </a:custGeom>
            <a:solidFill>
              <a:srgbClr val="D9D9D9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4504596" y="3255040"/>
            <a:ext cx="1049208" cy="1049208"/>
          </a:xfrm>
          <a:custGeom>
            <a:avLst/>
            <a:gdLst/>
            <a:ahLst/>
            <a:cxnLst/>
            <a:rect l="l" t="t" r="r" b="b"/>
            <a:pathLst>
              <a:path w="1049208" h="1049208">
                <a:moveTo>
                  <a:pt x="0" y="0"/>
                </a:moveTo>
                <a:lnTo>
                  <a:pt x="1049208" y="0"/>
                </a:lnTo>
                <a:lnTo>
                  <a:pt x="1049208" y="1049208"/>
                </a:lnTo>
                <a:lnTo>
                  <a:pt x="0" y="10492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96449" y="1716042"/>
            <a:ext cx="2191712" cy="1625852"/>
          </a:xfrm>
          <a:custGeom>
            <a:avLst/>
            <a:gdLst/>
            <a:ahLst/>
            <a:cxnLst/>
            <a:rect l="l" t="t" r="r" b="b"/>
            <a:pathLst>
              <a:path w="2191712" h="1625852">
                <a:moveTo>
                  <a:pt x="0" y="0"/>
                </a:moveTo>
                <a:lnTo>
                  <a:pt x="2191712" y="0"/>
                </a:lnTo>
                <a:lnTo>
                  <a:pt x="2191712" y="1625852"/>
                </a:lnTo>
                <a:lnTo>
                  <a:pt x="0" y="16258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042948" y="1705601"/>
            <a:ext cx="3184997" cy="1636292"/>
          </a:xfrm>
          <a:custGeom>
            <a:avLst/>
            <a:gdLst/>
            <a:ahLst/>
            <a:cxnLst/>
            <a:rect l="l" t="t" r="r" b="b"/>
            <a:pathLst>
              <a:path w="3184997" h="1636292">
                <a:moveTo>
                  <a:pt x="0" y="0"/>
                </a:moveTo>
                <a:lnTo>
                  <a:pt x="3184997" y="0"/>
                </a:lnTo>
                <a:lnTo>
                  <a:pt x="3184997" y="1636293"/>
                </a:lnTo>
                <a:lnTo>
                  <a:pt x="0" y="1636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72557" y="5513784"/>
            <a:ext cx="808219" cy="942368"/>
            <a:chOff x="0" y="0"/>
            <a:chExt cx="1077626" cy="12564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37462" cy="675919"/>
            </a:xfrm>
            <a:custGeom>
              <a:avLst/>
              <a:gdLst/>
              <a:ahLst/>
              <a:cxnLst/>
              <a:rect l="l" t="t" r="r" b="b"/>
              <a:pathLst>
                <a:path w="1037462" h="675919">
                  <a:moveTo>
                    <a:pt x="0" y="0"/>
                  </a:moveTo>
                  <a:lnTo>
                    <a:pt x="1037462" y="0"/>
                  </a:lnTo>
                  <a:lnTo>
                    <a:pt x="1037462" y="675919"/>
                  </a:lnTo>
                  <a:lnTo>
                    <a:pt x="0" y="675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b="-8031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714361"/>
              <a:ext cx="563269" cy="542130"/>
            </a:xfrm>
            <a:custGeom>
              <a:avLst/>
              <a:gdLst/>
              <a:ahLst/>
              <a:cxnLst/>
              <a:rect l="l" t="t" r="r" b="b"/>
              <a:pathLst>
                <a:path w="563269" h="542130">
                  <a:moveTo>
                    <a:pt x="0" y="0"/>
                  </a:moveTo>
                  <a:lnTo>
                    <a:pt x="563269" y="0"/>
                  </a:lnTo>
                  <a:lnTo>
                    <a:pt x="563269" y="542130"/>
                  </a:lnTo>
                  <a:lnTo>
                    <a:pt x="0" y="542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124808" r="-8418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612426" flipH="1">
              <a:off x="460935" y="796340"/>
              <a:ext cx="584851" cy="411589"/>
            </a:xfrm>
            <a:custGeom>
              <a:avLst/>
              <a:gdLst/>
              <a:ahLst/>
              <a:cxnLst/>
              <a:rect l="l" t="t" r="r" b="b"/>
              <a:pathLst>
                <a:path w="584851" h="411589">
                  <a:moveTo>
                    <a:pt x="584851" y="0"/>
                  </a:moveTo>
                  <a:lnTo>
                    <a:pt x="0" y="0"/>
                  </a:lnTo>
                  <a:lnTo>
                    <a:pt x="0" y="411588"/>
                  </a:lnTo>
                  <a:lnTo>
                    <a:pt x="584851" y="411588"/>
                  </a:lnTo>
                  <a:lnTo>
                    <a:pt x="584851" y="0"/>
                  </a:lnTo>
                  <a:close/>
                </a:path>
              </a:pathLst>
            </a:custGeom>
            <a:blipFill>
              <a:blip r:embed="rId10">
                <a:alphaModFix amt="4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01884" y="795965"/>
              <a:ext cx="57404" cy="70753"/>
            </a:xfrm>
            <a:custGeom>
              <a:avLst/>
              <a:gdLst/>
              <a:ahLst/>
              <a:cxnLst/>
              <a:rect l="l" t="t" r="r" b="b"/>
              <a:pathLst>
                <a:path w="57404" h="70753">
                  <a:moveTo>
                    <a:pt x="0" y="0"/>
                  </a:moveTo>
                  <a:lnTo>
                    <a:pt x="57404" y="0"/>
                  </a:lnTo>
                  <a:lnTo>
                    <a:pt x="57404" y="70753"/>
                  </a:lnTo>
                  <a:lnTo>
                    <a:pt x="0" y="70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99999" t="-1052018" r="-1063175" b="-5192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753360" y="831341"/>
              <a:ext cx="57404" cy="70753"/>
            </a:xfrm>
            <a:custGeom>
              <a:avLst/>
              <a:gdLst/>
              <a:ahLst/>
              <a:cxnLst/>
              <a:rect l="l" t="t" r="r" b="b"/>
              <a:pathLst>
                <a:path w="57404" h="70753">
                  <a:moveTo>
                    <a:pt x="0" y="0"/>
                  </a:moveTo>
                  <a:lnTo>
                    <a:pt x="57405" y="0"/>
                  </a:lnTo>
                  <a:lnTo>
                    <a:pt x="57405" y="70753"/>
                  </a:lnTo>
                  <a:lnTo>
                    <a:pt x="0" y="70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99999" t="-1052018" r="-1063175" b="-5192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95822" y="694712"/>
              <a:ext cx="86106" cy="106129"/>
            </a:xfrm>
            <a:custGeom>
              <a:avLst/>
              <a:gdLst/>
              <a:ahLst/>
              <a:cxnLst/>
              <a:rect l="l" t="t" r="r" b="b"/>
              <a:pathLst>
                <a:path w="86106" h="106129">
                  <a:moveTo>
                    <a:pt x="0" y="0"/>
                  </a:moveTo>
                  <a:lnTo>
                    <a:pt x="86107" y="0"/>
                  </a:lnTo>
                  <a:lnTo>
                    <a:pt x="86107" y="106129"/>
                  </a:lnTo>
                  <a:lnTo>
                    <a:pt x="0" y="106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99999" t="-1052018" r="-1063175" b="-5192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891233" y="747777"/>
              <a:ext cx="57404" cy="70753"/>
            </a:xfrm>
            <a:custGeom>
              <a:avLst/>
              <a:gdLst/>
              <a:ahLst/>
              <a:cxnLst/>
              <a:rect l="l" t="t" r="r" b="b"/>
              <a:pathLst>
                <a:path w="57404" h="70753">
                  <a:moveTo>
                    <a:pt x="0" y="0"/>
                  </a:moveTo>
                  <a:lnTo>
                    <a:pt x="57404" y="0"/>
                  </a:lnTo>
                  <a:lnTo>
                    <a:pt x="57404" y="70753"/>
                  </a:lnTo>
                  <a:lnTo>
                    <a:pt x="0" y="70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99999" t="-1052018" r="-1063175" b="-519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149694" y="5513784"/>
            <a:ext cx="808219" cy="942368"/>
            <a:chOff x="0" y="0"/>
            <a:chExt cx="1077626" cy="125649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37462" cy="675919"/>
            </a:xfrm>
            <a:custGeom>
              <a:avLst/>
              <a:gdLst/>
              <a:ahLst/>
              <a:cxnLst/>
              <a:rect l="l" t="t" r="r" b="b"/>
              <a:pathLst>
                <a:path w="1037462" h="675919">
                  <a:moveTo>
                    <a:pt x="0" y="0"/>
                  </a:moveTo>
                  <a:lnTo>
                    <a:pt x="1037462" y="0"/>
                  </a:lnTo>
                  <a:lnTo>
                    <a:pt x="1037462" y="675919"/>
                  </a:lnTo>
                  <a:lnTo>
                    <a:pt x="0" y="675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b="-8031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714361"/>
              <a:ext cx="563269" cy="542130"/>
            </a:xfrm>
            <a:custGeom>
              <a:avLst/>
              <a:gdLst/>
              <a:ahLst/>
              <a:cxnLst/>
              <a:rect l="l" t="t" r="r" b="b"/>
              <a:pathLst>
                <a:path w="563269" h="542130">
                  <a:moveTo>
                    <a:pt x="0" y="0"/>
                  </a:moveTo>
                  <a:lnTo>
                    <a:pt x="563269" y="0"/>
                  </a:lnTo>
                  <a:lnTo>
                    <a:pt x="563269" y="542130"/>
                  </a:lnTo>
                  <a:lnTo>
                    <a:pt x="0" y="542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124808" r="-8418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rot="-612426" flipH="1">
              <a:off x="460935" y="796340"/>
              <a:ext cx="584851" cy="411589"/>
            </a:xfrm>
            <a:custGeom>
              <a:avLst/>
              <a:gdLst/>
              <a:ahLst/>
              <a:cxnLst/>
              <a:rect l="l" t="t" r="r" b="b"/>
              <a:pathLst>
                <a:path w="584851" h="411589">
                  <a:moveTo>
                    <a:pt x="584851" y="0"/>
                  </a:moveTo>
                  <a:lnTo>
                    <a:pt x="0" y="0"/>
                  </a:lnTo>
                  <a:lnTo>
                    <a:pt x="0" y="411588"/>
                  </a:lnTo>
                  <a:lnTo>
                    <a:pt x="584851" y="411588"/>
                  </a:lnTo>
                  <a:lnTo>
                    <a:pt x="584851" y="0"/>
                  </a:lnTo>
                  <a:close/>
                </a:path>
              </a:pathLst>
            </a:custGeom>
            <a:blipFill>
              <a:blip r:embed="rId10">
                <a:alphaModFix amt="39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601884" y="795965"/>
              <a:ext cx="57404" cy="70753"/>
            </a:xfrm>
            <a:custGeom>
              <a:avLst/>
              <a:gdLst/>
              <a:ahLst/>
              <a:cxnLst/>
              <a:rect l="l" t="t" r="r" b="b"/>
              <a:pathLst>
                <a:path w="57404" h="70753">
                  <a:moveTo>
                    <a:pt x="0" y="0"/>
                  </a:moveTo>
                  <a:lnTo>
                    <a:pt x="57404" y="0"/>
                  </a:lnTo>
                  <a:lnTo>
                    <a:pt x="57404" y="70753"/>
                  </a:lnTo>
                  <a:lnTo>
                    <a:pt x="0" y="70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99999" t="-1052018" r="-1063175" b="-5192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53360" y="831341"/>
              <a:ext cx="57404" cy="70753"/>
            </a:xfrm>
            <a:custGeom>
              <a:avLst/>
              <a:gdLst/>
              <a:ahLst/>
              <a:cxnLst/>
              <a:rect l="l" t="t" r="r" b="b"/>
              <a:pathLst>
                <a:path w="57404" h="70753">
                  <a:moveTo>
                    <a:pt x="0" y="0"/>
                  </a:moveTo>
                  <a:lnTo>
                    <a:pt x="57405" y="0"/>
                  </a:lnTo>
                  <a:lnTo>
                    <a:pt x="57405" y="70753"/>
                  </a:lnTo>
                  <a:lnTo>
                    <a:pt x="0" y="70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99999" t="-1052018" r="-1063175" b="-5192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695822" y="694712"/>
              <a:ext cx="86106" cy="106129"/>
            </a:xfrm>
            <a:custGeom>
              <a:avLst/>
              <a:gdLst/>
              <a:ahLst/>
              <a:cxnLst/>
              <a:rect l="l" t="t" r="r" b="b"/>
              <a:pathLst>
                <a:path w="86106" h="106129">
                  <a:moveTo>
                    <a:pt x="0" y="0"/>
                  </a:moveTo>
                  <a:lnTo>
                    <a:pt x="86107" y="0"/>
                  </a:lnTo>
                  <a:lnTo>
                    <a:pt x="86107" y="106129"/>
                  </a:lnTo>
                  <a:lnTo>
                    <a:pt x="0" y="106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99999" t="-1052018" r="-1063175" b="-5192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891233" y="747777"/>
              <a:ext cx="57404" cy="70753"/>
            </a:xfrm>
            <a:custGeom>
              <a:avLst/>
              <a:gdLst/>
              <a:ahLst/>
              <a:cxnLst/>
              <a:rect l="l" t="t" r="r" b="b"/>
              <a:pathLst>
                <a:path w="57404" h="70753">
                  <a:moveTo>
                    <a:pt x="0" y="0"/>
                  </a:moveTo>
                  <a:lnTo>
                    <a:pt x="57404" y="0"/>
                  </a:lnTo>
                  <a:lnTo>
                    <a:pt x="57404" y="70753"/>
                  </a:lnTo>
                  <a:lnTo>
                    <a:pt x="0" y="70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99999" t="-1052018" r="-1063175" b="-519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089292" y="5115079"/>
            <a:ext cx="3795873" cy="872822"/>
            <a:chOff x="0" y="0"/>
            <a:chExt cx="5061164" cy="116376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28575"/>
              <a:ext cx="5061164" cy="1192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49"/>
                </a:lnSpc>
              </a:pPr>
              <a:r>
                <a:rPr lang="en-US" sz="2365" b="1" spc="-59">
                  <a:solidFill>
                    <a:srgbClr val="000000"/>
                  </a:solidFill>
                  <a:latin typeface="Trade Gothic Condensed Bold"/>
                  <a:ea typeface="Trade Gothic Condensed Bold"/>
                  <a:cs typeface="Trade Gothic Condensed Bold"/>
                  <a:sym typeface="Trade Gothic Condensed Bold"/>
                </a:rPr>
                <a:t>Wind &amp; Hail Deductible Provision</a:t>
              </a:r>
            </a:p>
            <a:p>
              <a:pPr algn="ctr">
                <a:lnSpc>
                  <a:spcPts val="1806"/>
                </a:lnSpc>
              </a:pPr>
              <a:endParaRPr lang="en-US" sz="2365" b="1" spc="-59">
                <a:solidFill>
                  <a:srgbClr val="000000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endParaRPr>
            </a:p>
            <a:p>
              <a:pPr algn="ctr">
                <a:lnSpc>
                  <a:spcPts val="2408"/>
                </a:lnSpc>
              </a:pPr>
              <a:r>
                <a:rPr lang="en-US" sz="2150" i="1" spc="-53">
                  <a:solidFill>
                    <a:srgbClr val="000000"/>
                  </a:solidFill>
                  <a:latin typeface="Trade Gothic Condensed Italics"/>
                  <a:ea typeface="Trade Gothic Condensed Italics"/>
                  <a:cs typeface="Trade Gothic Condensed Italics"/>
                  <a:sym typeface="Trade Gothic Condensed Italics"/>
                </a:rPr>
                <a:t>$1,500,000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2310038" y="422794"/>
              <a:ext cx="1990147" cy="318174"/>
              <a:chOff x="0" y="0"/>
              <a:chExt cx="501106" cy="8011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501106" cy="80114"/>
              </a:xfrm>
              <a:custGeom>
                <a:avLst/>
                <a:gdLst/>
                <a:ahLst/>
                <a:cxnLst/>
                <a:rect l="l" t="t" r="r" b="b"/>
                <a:pathLst>
                  <a:path w="501106" h="80114">
                    <a:moveTo>
                      <a:pt x="22307" y="0"/>
                    </a:moveTo>
                    <a:lnTo>
                      <a:pt x="478799" y="0"/>
                    </a:lnTo>
                    <a:cubicBezTo>
                      <a:pt x="491119" y="0"/>
                      <a:pt x="501106" y="9987"/>
                      <a:pt x="501106" y="22307"/>
                    </a:cubicBezTo>
                    <a:lnTo>
                      <a:pt x="501106" y="57807"/>
                    </a:lnTo>
                    <a:cubicBezTo>
                      <a:pt x="501106" y="63723"/>
                      <a:pt x="498756" y="69397"/>
                      <a:pt x="494572" y="73581"/>
                    </a:cubicBezTo>
                    <a:cubicBezTo>
                      <a:pt x="490389" y="77764"/>
                      <a:pt x="484715" y="80114"/>
                      <a:pt x="478799" y="80114"/>
                    </a:cubicBezTo>
                    <a:lnTo>
                      <a:pt x="22307" y="80114"/>
                    </a:lnTo>
                    <a:cubicBezTo>
                      <a:pt x="9987" y="80114"/>
                      <a:pt x="0" y="70127"/>
                      <a:pt x="0" y="57807"/>
                    </a:cubicBezTo>
                    <a:lnTo>
                      <a:pt x="0" y="22307"/>
                    </a:lnTo>
                    <a:cubicBezTo>
                      <a:pt x="0" y="9987"/>
                      <a:pt x="9987" y="0"/>
                      <a:pt x="22307" y="0"/>
                    </a:cubicBezTo>
                    <a:close/>
                  </a:path>
                </a:pathLst>
              </a:custGeom>
              <a:solidFill>
                <a:srgbClr val="F5F5F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501106" cy="1086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91"/>
                  </a:lnSpc>
                </a:pPr>
                <a:endParaRPr/>
              </a:p>
            </p:txBody>
          </p:sp>
        </p:grpSp>
      </p:grpSp>
      <p:sp>
        <p:nvSpPr>
          <p:cNvPr id="28" name="AutoShape 28"/>
          <p:cNvSpPr/>
          <p:nvPr/>
        </p:nvSpPr>
        <p:spPr>
          <a:xfrm>
            <a:off x="-350183" y="4929005"/>
            <a:ext cx="10408583" cy="8873"/>
          </a:xfrm>
          <a:prstGeom prst="line">
            <a:avLst/>
          </a:prstGeom>
          <a:ln w="19050" cap="flat">
            <a:solidFill>
              <a:srgbClr val="005072">
                <a:alpha val="3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>
            <a:off x="-350183" y="7269528"/>
            <a:ext cx="10408583" cy="37321"/>
          </a:xfrm>
          <a:prstGeom prst="line">
            <a:avLst/>
          </a:prstGeom>
          <a:ln w="19050" cap="flat">
            <a:solidFill>
              <a:srgbClr val="005072">
                <a:alpha val="3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1037070" y="5086504"/>
            <a:ext cx="3795873" cy="60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9"/>
              </a:lnSpc>
            </a:pPr>
            <a:r>
              <a:rPr lang="en-US" sz="2365" b="1" spc="-59">
                <a:solidFill>
                  <a:srgbClr val="000000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Minimum Wind &amp; Hail Deductible</a:t>
            </a:r>
          </a:p>
          <a:p>
            <a:pPr algn="ctr">
              <a:lnSpc>
                <a:spcPts val="1806"/>
              </a:lnSpc>
            </a:pPr>
            <a:endParaRPr lang="en-US" sz="2365" b="1" spc="-59">
              <a:solidFill>
                <a:srgbClr val="000000"/>
              </a:solidFill>
              <a:latin typeface="Trade Gothic Condensed Bold"/>
              <a:ea typeface="Trade Gothic Condensed Bold"/>
              <a:cs typeface="Trade Gothic Condensed Bold"/>
              <a:sym typeface="Trade Gothic Condensed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19833" y="3620070"/>
            <a:ext cx="3144943" cy="770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1"/>
              </a:lnSpc>
            </a:pPr>
            <a:r>
              <a:rPr lang="en-US" sz="3417" b="1" spc="-85">
                <a:solidFill>
                  <a:srgbClr val="000000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STORAGE SHED</a:t>
            </a:r>
          </a:p>
          <a:p>
            <a:pPr algn="ctr">
              <a:lnSpc>
                <a:spcPts val="2091"/>
              </a:lnSpc>
            </a:pPr>
            <a:r>
              <a:rPr lang="en-US" sz="2071" spc="-51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$100,000 Limit of Insurance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68299" y="6196682"/>
            <a:ext cx="3373591" cy="65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99" spc="-34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Any wind &amp; hail loss to this building would be under the minimum deductible provision and essentially self insured for these two perils.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041241" y="7407864"/>
            <a:ext cx="5017159" cy="215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1"/>
              </a:lnSpc>
            </a:pPr>
            <a:r>
              <a:rPr lang="en-US" sz="1242" i="1" spc="-31">
                <a:solidFill>
                  <a:srgbClr val="000000"/>
                </a:solidFill>
                <a:latin typeface="Trade Gothic Condensed Italics"/>
                <a:ea typeface="Trade Gothic Condensed Italics"/>
                <a:cs typeface="Trade Gothic Condensed Italics"/>
                <a:sym typeface="Trade Gothic Condensed Italics"/>
              </a:rPr>
              <a:t>*Please note that there is a $50,000 property deductible for all other covered perils.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152531" y="484133"/>
            <a:ext cx="9863" cy="213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9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2529297" y="335924"/>
            <a:ext cx="5023889" cy="1026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5"/>
              </a:lnSpc>
            </a:pPr>
            <a:r>
              <a:rPr lang="en-US" sz="6089" b="1" spc="-200" dirty="0">
                <a:solidFill>
                  <a:srgbClr val="005072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SCHOOL DISTRICTS</a:t>
            </a:r>
          </a:p>
          <a:p>
            <a:pPr algn="ctr">
              <a:lnSpc>
                <a:spcPts val="2039"/>
              </a:lnSpc>
            </a:pPr>
            <a:r>
              <a:rPr lang="en-US" sz="2400" dirty="0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Property Deductible Provisions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042948" y="3620070"/>
            <a:ext cx="3144943" cy="766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1"/>
              </a:lnSpc>
            </a:pPr>
            <a:r>
              <a:rPr lang="en-US" sz="3417" b="1" spc="-85">
                <a:solidFill>
                  <a:srgbClr val="000000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HIGH SCHOOL</a:t>
            </a:r>
          </a:p>
          <a:p>
            <a:pPr algn="ctr">
              <a:lnSpc>
                <a:spcPts val="2091"/>
              </a:lnSpc>
            </a:pPr>
            <a:r>
              <a:rPr lang="en-US" sz="2071" spc="-51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$150 Million Limit of Insurance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0" y="7407864"/>
            <a:ext cx="5029200" cy="215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1"/>
              </a:lnSpc>
            </a:pPr>
            <a:r>
              <a:rPr lang="en-US" sz="1242" i="1" spc="-31">
                <a:solidFill>
                  <a:srgbClr val="000000"/>
                </a:solidFill>
                <a:latin typeface="Trade Gothic Condensed Italics"/>
                <a:ea typeface="Trade Gothic Condensed Italics"/>
                <a:cs typeface="Trade Gothic Condensed Italics"/>
                <a:sym typeface="Trade Gothic Condensed Italics"/>
              </a:rPr>
              <a:t>*Please note that there is a $50,000 property deductible for all other covered perils.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089292" y="6196682"/>
            <a:ext cx="3795873" cy="901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9"/>
              </a:lnSpc>
            </a:pPr>
            <a:r>
              <a:rPr lang="en-US" sz="2365" b="1" spc="-59">
                <a:solidFill>
                  <a:srgbClr val="000000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Wind &amp; Hail Deductible Provision</a:t>
            </a:r>
          </a:p>
          <a:p>
            <a:pPr algn="ctr">
              <a:lnSpc>
                <a:spcPts val="1806"/>
              </a:lnSpc>
            </a:pPr>
            <a:endParaRPr lang="en-US" sz="2365" b="1" spc="-59">
              <a:solidFill>
                <a:srgbClr val="000000"/>
              </a:solidFill>
              <a:latin typeface="Trade Gothic Condensed Bold"/>
              <a:ea typeface="Trade Gothic Condensed Bold"/>
              <a:cs typeface="Trade Gothic Condensed Bold"/>
              <a:sym typeface="Trade Gothic Condensed Bold"/>
            </a:endParaRPr>
          </a:p>
          <a:p>
            <a:pPr algn="ctr">
              <a:lnSpc>
                <a:spcPts val="2408"/>
              </a:lnSpc>
            </a:pPr>
            <a:r>
              <a:rPr lang="en-US" sz="2150" i="1" spc="-53">
                <a:solidFill>
                  <a:srgbClr val="000000"/>
                </a:solidFill>
                <a:latin typeface="Trade Gothic Condensed Italics"/>
                <a:ea typeface="Trade Gothic Condensed Italics"/>
                <a:cs typeface="Trade Gothic Condensed Italics"/>
                <a:sym typeface="Trade Gothic Condensed Italics"/>
              </a:rPr>
              <a:t>$4,500,000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6945022" y="6540839"/>
            <a:ext cx="2084413" cy="241658"/>
            <a:chOff x="0" y="0"/>
            <a:chExt cx="2779217" cy="322211"/>
          </a:xfrm>
        </p:grpSpPr>
        <p:sp>
          <p:nvSpPr>
            <p:cNvPr id="40" name="TextBox 40"/>
            <p:cNvSpPr txBox="1"/>
            <p:nvPr/>
          </p:nvSpPr>
          <p:spPr>
            <a:xfrm>
              <a:off x="0" y="-28575"/>
              <a:ext cx="1496908" cy="350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6"/>
                </a:lnSpc>
              </a:pPr>
              <a:r>
                <a:rPr lang="en-US" sz="1612" spc="-40">
                  <a:solidFill>
                    <a:srgbClr val="000000"/>
                  </a:solidFill>
                  <a:latin typeface="Trade Gothic Condensed"/>
                  <a:ea typeface="Trade Gothic Condensed"/>
                  <a:cs typeface="Trade Gothic Condensed"/>
                  <a:sym typeface="Trade Gothic Condensed"/>
                </a:rPr>
                <a:t>$250,000 or 3%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479290" y="-6727"/>
              <a:ext cx="1299927" cy="234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1075" spc="-26">
                  <a:solidFill>
                    <a:srgbClr val="000000"/>
                  </a:solidFill>
                  <a:latin typeface="Trade Gothic Condensed"/>
                  <a:ea typeface="Trade Gothic Condensed"/>
                  <a:cs typeface="Trade Gothic Condensed"/>
                  <a:sym typeface="Trade Gothic Condensed"/>
                </a:rPr>
                <a:t>(whichever is greater)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945022" y="5430661"/>
            <a:ext cx="2084413" cy="241658"/>
            <a:chOff x="0" y="0"/>
            <a:chExt cx="2779217" cy="322211"/>
          </a:xfrm>
        </p:grpSpPr>
        <p:sp>
          <p:nvSpPr>
            <p:cNvPr id="43" name="TextBox 43"/>
            <p:cNvSpPr txBox="1"/>
            <p:nvPr/>
          </p:nvSpPr>
          <p:spPr>
            <a:xfrm>
              <a:off x="0" y="-28575"/>
              <a:ext cx="1496908" cy="350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6"/>
                </a:lnSpc>
              </a:pPr>
              <a:r>
                <a:rPr lang="en-US" sz="1612" spc="-40">
                  <a:solidFill>
                    <a:srgbClr val="000000"/>
                  </a:solidFill>
                  <a:latin typeface="Trade Gothic Condensed"/>
                  <a:ea typeface="Trade Gothic Condensed"/>
                  <a:cs typeface="Trade Gothic Condensed"/>
                  <a:sym typeface="Trade Gothic Condensed"/>
                </a:rPr>
                <a:t>$200,000 or 1%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479290" y="-6727"/>
              <a:ext cx="1299927" cy="234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1075" spc="-26">
                  <a:solidFill>
                    <a:srgbClr val="000000"/>
                  </a:solidFill>
                  <a:latin typeface="Trade Gothic Condensed"/>
                  <a:ea typeface="Trade Gothic Condensed"/>
                  <a:cs typeface="Trade Gothic Condensed"/>
                  <a:sym typeface="Trade Gothic Condensed"/>
                </a:rPr>
                <a:t>(whichever is greater)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825067" y="5430661"/>
            <a:ext cx="2084413" cy="241658"/>
            <a:chOff x="0" y="0"/>
            <a:chExt cx="2779217" cy="322211"/>
          </a:xfrm>
        </p:grpSpPr>
        <p:sp>
          <p:nvSpPr>
            <p:cNvPr id="46" name="TextBox 46"/>
            <p:cNvSpPr txBox="1"/>
            <p:nvPr/>
          </p:nvSpPr>
          <p:spPr>
            <a:xfrm>
              <a:off x="0" y="-28575"/>
              <a:ext cx="1496908" cy="350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6"/>
                </a:lnSpc>
              </a:pPr>
              <a:r>
                <a:rPr lang="en-US" sz="1612" spc="-40">
                  <a:solidFill>
                    <a:srgbClr val="000000"/>
                  </a:solidFill>
                  <a:latin typeface="Trade Gothic Condensed"/>
                  <a:ea typeface="Trade Gothic Condensed"/>
                  <a:cs typeface="Trade Gothic Condensed"/>
                  <a:sym typeface="Trade Gothic Condensed"/>
                </a:rPr>
                <a:t>$200,000 or 1%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479290" y="-6727"/>
              <a:ext cx="1299927" cy="234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4"/>
                </a:lnSpc>
              </a:pPr>
              <a:r>
                <a:rPr lang="en-US" sz="1075" spc="-26">
                  <a:solidFill>
                    <a:srgbClr val="000000"/>
                  </a:solidFill>
                  <a:latin typeface="Trade Gothic Condensed"/>
                  <a:ea typeface="Trade Gothic Condensed"/>
                  <a:cs typeface="Trade Gothic Condensed"/>
                  <a:sym typeface="Trade Gothic Condensed"/>
                </a:rPr>
                <a:t>(whichever is greater)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295729"/>
            <a:ext cx="5041241" cy="67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spc="-87">
                <a:solidFill>
                  <a:srgbClr val="002564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WEST BEND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029201" y="-35053"/>
            <a:ext cx="5061702" cy="7807452"/>
            <a:chOff x="0" y="0"/>
            <a:chExt cx="2308492" cy="36350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08492" cy="3635029"/>
            </a:xfrm>
            <a:custGeom>
              <a:avLst/>
              <a:gdLst/>
              <a:ahLst/>
              <a:cxnLst/>
              <a:rect l="l" t="t" r="r" b="b"/>
              <a:pathLst>
                <a:path w="2308492" h="3635029">
                  <a:moveTo>
                    <a:pt x="0" y="0"/>
                  </a:moveTo>
                  <a:lnTo>
                    <a:pt x="2308492" y="0"/>
                  </a:lnTo>
                  <a:lnTo>
                    <a:pt x="2308492" y="3635029"/>
                  </a:lnTo>
                  <a:lnTo>
                    <a:pt x="0" y="3635029"/>
                  </a:lnTo>
                  <a:close/>
                </a:path>
              </a:pathLst>
            </a:custGeom>
            <a:solidFill>
              <a:srgbClr val="D9D9D9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-353663" y="3001062"/>
            <a:ext cx="10411412" cy="1"/>
          </a:xfrm>
          <a:prstGeom prst="line">
            <a:avLst/>
          </a:prstGeom>
          <a:ln w="47625" cap="flat">
            <a:solidFill>
              <a:srgbClr val="005072">
                <a:alpha val="6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47833">
            <a:off x="1468210" y="1792393"/>
            <a:ext cx="2020271" cy="161622"/>
          </a:xfrm>
          <a:custGeom>
            <a:avLst/>
            <a:gdLst/>
            <a:ahLst/>
            <a:cxnLst/>
            <a:rect l="l" t="t" r="r" b="b"/>
            <a:pathLst>
              <a:path w="2020271" h="161622">
                <a:moveTo>
                  <a:pt x="0" y="0"/>
                </a:moveTo>
                <a:lnTo>
                  <a:pt x="2020271" y="0"/>
                </a:lnTo>
                <a:lnTo>
                  <a:pt x="2020271" y="161621"/>
                </a:lnTo>
                <a:lnTo>
                  <a:pt x="0" y="161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041241" y="1295729"/>
            <a:ext cx="5017159" cy="67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spc="-87">
                <a:solidFill>
                  <a:srgbClr val="34B6E4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AUTO OWNERS</a:t>
            </a:r>
          </a:p>
        </p:txBody>
      </p:sp>
      <p:sp>
        <p:nvSpPr>
          <p:cNvPr id="8" name="Freeform 8"/>
          <p:cNvSpPr/>
          <p:nvPr/>
        </p:nvSpPr>
        <p:spPr>
          <a:xfrm rot="147833">
            <a:off x="6816176" y="1815602"/>
            <a:ext cx="1301491" cy="104119"/>
          </a:xfrm>
          <a:custGeom>
            <a:avLst/>
            <a:gdLst/>
            <a:ahLst/>
            <a:cxnLst/>
            <a:rect l="l" t="t" r="r" b="b"/>
            <a:pathLst>
              <a:path w="1301491" h="104119">
                <a:moveTo>
                  <a:pt x="0" y="0"/>
                </a:moveTo>
                <a:lnTo>
                  <a:pt x="1301492" y="0"/>
                </a:lnTo>
                <a:lnTo>
                  <a:pt x="1301492" y="104120"/>
                </a:lnTo>
                <a:lnTo>
                  <a:pt x="0" y="104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9595" y="3196325"/>
            <a:ext cx="5010196" cy="45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5"/>
              </a:lnSpc>
            </a:pPr>
            <a:r>
              <a:rPr lang="en-US" sz="2799" b="1" spc="-69">
                <a:solidFill>
                  <a:srgbClr val="000000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Occurrence Claim Example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982028" y="3637907"/>
            <a:ext cx="2996672" cy="0"/>
          </a:xfrm>
          <a:prstGeom prst="line">
            <a:avLst/>
          </a:prstGeom>
          <a:ln w="19050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047552" y="3196325"/>
            <a:ext cx="5010196" cy="45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5"/>
              </a:lnSpc>
            </a:pPr>
            <a:r>
              <a:rPr lang="en-US" sz="2799" b="1" spc="-69">
                <a:solidFill>
                  <a:srgbClr val="000000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Aggregate Claim Example 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999985" y="3637907"/>
            <a:ext cx="2996672" cy="0"/>
          </a:xfrm>
          <a:prstGeom prst="line">
            <a:avLst/>
          </a:prstGeom>
          <a:ln w="19050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9359458" y="7173893"/>
            <a:ext cx="531556" cy="0"/>
          </a:xfrm>
          <a:prstGeom prst="line">
            <a:avLst/>
          </a:prstGeom>
          <a:ln w="19050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9302334" y="5267918"/>
            <a:ext cx="531556" cy="0"/>
          </a:xfrm>
          <a:prstGeom prst="line">
            <a:avLst/>
          </a:prstGeom>
          <a:ln w="19050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-782858" y="6107821"/>
            <a:ext cx="10840606" cy="0"/>
          </a:xfrm>
          <a:prstGeom prst="line">
            <a:avLst/>
          </a:prstGeom>
          <a:ln w="19050" cap="flat">
            <a:solidFill>
              <a:srgbClr val="005072">
                <a:alpha val="3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4765424" y="1413827"/>
            <a:ext cx="579779" cy="579779"/>
          </a:xfrm>
          <a:custGeom>
            <a:avLst/>
            <a:gdLst/>
            <a:ahLst/>
            <a:cxnLst/>
            <a:rect l="l" t="t" r="r" b="b"/>
            <a:pathLst>
              <a:path w="579779" h="579779">
                <a:moveTo>
                  <a:pt x="0" y="0"/>
                </a:moveTo>
                <a:lnTo>
                  <a:pt x="579779" y="0"/>
                </a:lnTo>
                <a:lnTo>
                  <a:pt x="579779" y="579779"/>
                </a:lnTo>
                <a:lnTo>
                  <a:pt x="0" y="57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79858" y="2090524"/>
            <a:ext cx="5029200" cy="318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 spc="-42">
                <a:solidFill>
                  <a:srgbClr val="000000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General Liability: </a:t>
            </a:r>
            <a:r>
              <a:rPr lang="en-US" sz="1700" spc="-42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$1,000,000 Occurrence / $2,000,000 Aggregate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6084" y="4737503"/>
            <a:ext cx="4409309" cy="49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84"/>
              </a:lnSpc>
            </a:pPr>
            <a:r>
              <a:rPr lang="en-US" sz="1570" spc="-39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1  Claim: $1M General Liability + $5.5M Umbrella = $6.5 Million</a:t>
            </a:r>
          </a:p>
          <a:p>
            <a:pPr algn="l">
              <a:lnSpc>
                <a:spcPts val="1884"/>
              </a:lnSpc>
            </a:pPr>
            <a:r>
              <a:rPr lang="en-US" sz="1570" spc="-39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2  Claim: $1M General Liability + $4.5M Umbrella = $5.5 Million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806854" y="6668400"/>
            <a:ext cx="4359715" cy="49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84"/>
              </a:lnSpc>
            </a:pPr>
            <a:r>
              <a:rPr lang="en-US" sz="1570" spc="-39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1  Claim: $2M General Liability + $4.5M Umbrella = $6.5 Million</a:t>
            </a:r>
          </a:p>
          <a:p>
            <a:pPr algn="l">
              <a:lnSpc>
                <a:spcPts val="1884"/>
              </a:lnSpc>
            </a:pPr>
            <a:r>
              <a:rPr lang="en-US" sz="1570" spc="-39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2  Claim: $2M General Liability + $4.5M Umbrella = $6.5 Million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595" y="3661178"/>
            <a:ext cx="5025718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599" spc="-39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A business experiences a $11 million liability claim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52531" y="296824"/>
            <a:ext cx="9863" cy="213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9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2255681" y="255992"/>
            <a:ext cx="5061701" cy="868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 b="1" dirty="0">
                <a:solidFill>
                  <a:srgbClr val="000000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COVERAGE CLARITY</a:t>
            </a:r>
          </a:p>
          <a:p>
            <a:pPr algn="ctr">
              <a:lnSpc>
                <a:spcPts val="2504"/>
              </a:lnSpc>
            </a:pPr>
            <a:r>
              <a:rPr lang="en-US" sz="2000" spc="-37" dirty="0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Occurrence versus Aggregate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4688" y="4800783"/>
            <a:ext cx="3570076" cy="48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570" spc="-39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$1M General Liability + $10M Umbrella = $11 Million</a:t>
            </a:r>
          </a:p>
          <a:p>
            <a:pPr algn="ctr">
              <a:lnSpc>
                <a:spcPts val="1766"/>
              </a:lnSpc>
            </a:pPr>
            <a:r>
              <a:rPr lang="en-US" sz="1472" spc="-36">
                <a:solidFill>
                  <a:srgbClr val="7BC142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FULL Claim is Covered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2619" y="6736601"/>
            <a:ext cx="3552145" cy="48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570" spc="-39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$2M General Liability + $9M Umbrella = $11 Million</a:t>
            </a:r>
          </a:p>
          <a:p>
            <a:pPr algn="ctr">
              <a:lnSpc>
                <a:spcPts val="1766"/>
              </a:lnSpc>
            </a:pPr>
            <a:r>
              <a:rPr lang="en-US" sz="1472" spc="-36">
                <a:solidFill>
                  <a:srgbClr val="7BC142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FULL Claim is Covered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47552" y="3661178"/>
            <a:ext cx="5025718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599" spc="-39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A business experiences </a:t>
            </a:r>
            <a:r>
              <a:rPr lang="en-US" sz="1599" u="sng" spc="-39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two</a:t>
            </a:r>
            <a:r>
              <a:rPr lang="en-US" sz="1599" spc="-39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 liability claims, each $6.5 million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821325" y="4747028"/>
            <a:ext cx="88583" cy="10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"/>
              </a:lnSpc>
            </a:pPr>
            <a:r>
              <a:rPr lang="en-US" sz="599" spc="-14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st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846861" y="4975567"/>
            <a:ext cx="92322" cy="10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"/>
              </a:lnSpc>
            </a:pPr>
            <a:r>
              <a:rPr lang="en-US" sz="599" spc="-14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nd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877631" y="6906465"/>
            <a:ext cx="92322" cy="10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"/>
              </a:lnSpc>
            </a:pPr>
            <a:r>
              <a:rPr lang="en-US" sz="599" spc="-14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nd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359458" y="7213825"/>
            <a:ext cx="522936" cy="28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"/>
              </a:lnSpc>
            </a:pPr>
            <a:r>
              <a:rPr lang="en-US" sz="1079" spc="-26">
                <a:solidFill>
                  <a:srgbClr val="7BC142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FULL Claim is Covered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228877" y="5286436"/>
            <a:ext cx="692082" cy="298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"/>
              </a:lnSpc>
            </a:pPr>
            <a:r>
              <a:rPr lang="en-US" sz="1079" spc="-26">
                <a:solidFill>
                  <a:srgbClr val="DB4437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Remaining </a:t>
            </a:r>
          </a:p>
          <a:p>
            <a:pPr algn="ctr">
              <a:lnSpc>
                <a:spcPts val="1079"/>
              </a:lnSpc>
            </a:pPr>
            <a:r>
              <a:rPr lang="en-US" sz="1079" spc="-26">
                <a:solidFill>
                  <a:srgbClr val="DB4437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$1M Uncovered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4430" y="4816937"/>
            <a:ext cx="637914" cy="46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5"/>
              </a:lnSpc>
            </a:pPr>
            <a:r>
              <a:rPr lang="en-US" sz="1805" b="1" spc="-45">
                <a:solidFill>
                  <a:srgbClr val="002564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WEST</a:t>
            </a:r>
          </a:p>
          <a:p>
            <a:pPr algn="ctr">
              <a:lnSpc>
                <a:spcPts val="1625"/>
              </a:lnSpc>
            </a:pPr>
            <a:r>
              <a:rPr lang="en-US" sz="1805" b="1" spc="-45">
                <a:solidFill>
                  <a:srgbClr val="002564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BEND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1686" y="6713401"/>
            <a:ext cx="686416" cy="46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5"/>
              </a:lnSpc>
            </a:pPr>
            <a:r>
              <a:rPr lang="en-US" sz="1805" b="1" spc="-45">
                <a:solidFill>
                  <a:srgbClr val="34B6E4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AUTO</a:t>
            </a:r>
          </a:p>
          <a:p>
            <a:pPr algn="ctr">
              <a:lnSpc>
                <a:spcPts val="1625"/>
              </a:lnSpc>
            </a:pPr>
            <a:r>
              <a:rPr lang="en-US" sz="1805" b="1" spc="-45">
                <a:solidFill>
                  <a:srgbClr val="34B6E4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OWNERS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057804" y="4785128"/>
            <a:ext cx="637914" cy="46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5"/>
              </a:lnSpc>
            </a:pPr>
            <a:r>
              <a:rPr lang="en-US" sz="1805" b="1" spc="-45">
                <a:solidFill>
                  <a:srgbClr val="002564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WEST</a:t>
            </a:r>
          </a:p>
          <a:p>
            <a:pPr algn="ctr">
              <a:lnSpc>
                <a:spcPts val="1625"/>
              </a:lnSpc>
            </a:pPr>
            <a:r>
              <a:rPr lang="en-US" sz="1805" b="1" spc="-45">
                <a:solidFill>
                  <a:srgbClr val="002564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BEND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057804" y="6707896"/>
            <a:ext cx="668228" cy="46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5"/>
              </a:lnSpc>
            </a:pPr>
            <a:r>
              <a:rPr lang="en-US" sz="1805" b="1" spc="-45">
                <a:solidFill>
                  <a:srgbClr val="34B6E4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AUTO</a:t>
            </a:r>
          </a:p>
          <a:p>
            <a:pPr algn="ctr">
              <a:lnSpc>
                <a:spcPts val="1625"/>
              </a:lnSpc>
            </a:pPr>
            <a:r>
              <a:rPr lang="en-US" sz="1805" b="1" spc="-45">
                <a:solidFill>
                  <a:srgbClr val="34B6E4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OWNERS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89360" y="2496655"/>
            <a:ext cx="5029200" cy="318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 spc="-42">
                <a:solidFill>
                  <a:srgbClr val="000000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Umbrella: </a:t>
            </a:r>
            <a:r>
              <a:rPr lang="en-US" sz="1700" spc="-42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$10,000,000 Occurrence / $10,000,000 Aggregate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222840" y="2090524"/>
            <a:ext cx="5029200" cy="318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 spc="-42">
                <a:solidFill>
                  <a:srgbClr val="000000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General Liability: </a:t>
            </a:r>
            <a:r>
              <a:rPr lang="en-US" sz="1700" spc="-42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$2,000,000 Occurrence / $4,000,000 Aggregate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232342" y="2496655"/>
            <a:ext cx="5029200" cy="318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 spc="-42">
                <a:solidFill>
                  <a:srgbClr val="000000"/>
                </a:solidFill>
                <a:latin typeface="Trade Gothic Condensed Bold"/>
                <a:ea typeface="Trade Gothic Condensed Bold"/>
                <a:cs typeface="Trade Gothic Condensed Bold"/>
                <a:sym typeface="Trade Gothic Condensed Bold"/>
              </a:rPr>
              <a:t>Umbrella: </a:t>
            </a:r>
            <a:r>
              <a:rPr lang="en-US" sz="1700" spc="-42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$9,000,000 Occurrence / $9,000,000 Aggregate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852095" y="6677925"/>
            <a:ext cx="88583" cy="10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"/>
              </a:lnSpc>
            </a:pPr>
            <a:r>
              <a:rPr lang="en-US" sz="599" spc="-14">
                <a:solidFill>
                  <a:srgbClr val="000000"/>
                </a:solidFill>
                <a:latin typeface="Trade Gothic Condensed"/>
                <a:ea typeface="Trade Gothic Condensed"/>
                <a:cs typeface="Trade Gothic Condensed"/>
                <a:sym typeface="Trade Gothic Condensed"/>
              </a:rPr>
              <a:t>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312</Words>
  <Application>Microsoft Office PowerPoint</Application>
  <PresentationFormat>Custom</PresentationFormat>
  <Paragraphs>57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Trade Gothic Condensed</vt:lpstr>
      <vt:lpstr>Trade Gothic Condensed Bold</vt:lpstr>
      <vt:lpstr>Calibri</vt:lpstr>
      <vt:lpstr>Arial</vt:lpstr>
      <vt:lpstr>Trade Gothic Condensed Italics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P&amp;C - Coverage Flash Cards - Wind/Hail Deductible</dc:title>
  <cp:lastModifiedBy>Jacob Hiebing</cp:lastModifiedBy>
  <cp:revision>2</cp:revision>
  <dcterms:created xsi:type="dcterms:W3CDTF">2006-08-16T00:00:00Z</dcterms:created>
  <dcterms:modified xsi:type="dcterms:W3CDTF">2025-10-02T18:47:37Z</dcterms:modified>
  <dc:identifier>DAGGD-itT40</dc:identifier>
</cp:coreProperties>
</file>