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</p:sldMasterIdLst>
  <p:notesMasterIdLst>
    <p:notesMasterId r:id="rId19"/>
  </p:notesMasterIdLst>
  <p:sldIdLst>
    <p:sldId id="2147310048" r:id="rId5"/>
    <p:sldId id="2411" r:id="rId6"/>
    <p:sldId id="257" r:id="rId7"/>
    <p:sldId id="2147310086" r:id="rId8"/>
    <p:sldId id="2147310088" r:id="rId9"/>
    <p:sldId id="2147310078" r:id="rId10"/>
    <p:sldId id="2147310091" r:id="rId11"/>
    <p:sldId id="2147310077" r:id="rId12"/>
    <p:sldId id="2147310064" r:id="rId13"/>
    <p:sldId id="2147310081" r:id="rId14"/>
    <p:sldId id="2147310082" r:id="rId15"/>
    <p:sldId id="2147310083" r:id="rId16"/>
    <p:sldId id="2147310090" r:id="rId17"/>
    <p:sldId id="21473100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39393B"/>
    <a:srgbClr val="1F628D"/>
    <a:srgbClr val="BF3B26"/>
    <a:srgbClr val="235565"/>
    <a:srgbClr val="EEC21A"/>
    <a:srgbClr val="EA8D10"/>
    <a:srgbClr val="F09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4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60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F4E15570-5358-4E26-A40D-5D9048948815}" type="datetimeFigureOut">
              <a:rPr lang="en-US" smtClean="0"/>
              <a:pPr/>
              <a:t>8/25/2025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A8B308BB-61ED-4BA1-89D0-6C7DDA444F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37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.aleragroup.com/sites/eb-engage/SitePage/28473/employee-communication-engagement?channelId=1457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rch.aleragroup.com/sites/eb-engage/SitePage/33210/benefits-technology-administration?channelId=1457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308BB-61ED-4BA1-89D0-6C7DDA444F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2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F01D5-6F68-72A1-9FC0-6368B9086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599428-3830-FE6D-F4C3-282FD2E7AF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7A1BDA-9F0D-F7E2-EDD9-A91F1EB02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BFE6F-51CB-11CE-91CD-E4B52F3B6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308BB-61ED-4BA1-89D0-6C7DDA444F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7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8147B-ED17-13A3-6F92-A7B8AA350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5182D-B045-A266-5B25-E273162DA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527D55-D406-9EA7-5BE7-C62968DE1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use this slide to highlight any Communication / Engagement initiatives that the client has in place, or that you think they should consider.  </a:t>
            </a:r>
          </a:p>
          <a:p>
            <a:r>
              <a:rPr lang="en-US">
                <a:hlinkClick r:id="rId3"/>
              </a:rPr>
              <a:t>Employee Benefits - Employee Communication &amp; Engagement (aleragroup.com)</a:t>
            </a:r>
          </a:p>
          <a:p>
            <a:r>
              <a:rPr lang="en-US">
                <a:cs typeface="Calibri"/>
              </a:rPr>
              <a:t>Benefits Technology Alera Resources - </a:t>
            </a:r>
            <a:endParaRPr lang="en-US"/>
          </a:p>
          <a:p>
            <a:r>
              <a:rPr lang="en-US">
                <a:hlinkClick r:id="rId4"/>
              </a:rPr>
              <a:t>Employee Benefits - Benefits Technology &amp; Administration (aleragroup.com)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B03A7-C26F-0A4C-B696-8E1BC9B8BF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9FC8D-C4C8-BE4F-B7BD-C90142F6EA3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3AA6A6-F0CB-497A-8EC9-FCF7C5F754B2}"/>
              </a:ext>
            </a:extLst>
          </p:cNvPr>
          <p:cNvSpPr/>
          <p:nvPr userDrawn="1"/>
        </p:nvSpPr>
        <p:spPr bwMode="gray">
          <a:xfrm>
            <a:off x="1524" y="1097280"/>
            <a:ext cx="12188952" cy="36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C4411D-C2A2-48CE-8D28-29A12F0A36AC}"/>
              </a:ext>
            </a:extLst>
          </p:cNvPr>
          <p:cNvSpPr/>
          <p:nvPr userDrawn="1"/>
        </p:nvSpPr>
        <p:spPr bwMode="gray">
          <a:xfrm>
            <a:off x="0" y="1097280"/>
            <a:ext cx="12188952" cy="3657600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84000">
                <a:schemeClr val="tx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5218A9-658B-409F-95C6-A9D1475BC318}"/>
              </a:ext>
            </a:extLst>
          </p:cNvPr>
          <p:cNvSpPr/>
          <p:nvPr userDrawn="1"/>
        </p:nvSpPr>
        <p:spPr bwMode="gray">
          <a:xfrm>
            <a:off x="3048" y="1097280"/>
            <a:ext cx="12188952" cy="36576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B41D8-19F8-49BC-9785-43C2B02B131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914400" y="2468880"/>
            <a:ext cx="10058400" cy="2194560"/>
          </a:xfrm>
          <a:ln>
            <a:noFill/>
          </a:ln>
        </p:spPr>
        <p:txBody>
          <a:bodyPr tIns="0" bIns="0"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C12944-CC51-41C9-AE61-B6B4E78EAA8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914400" y="4846320"/>
            <a:ext cx="10058400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6182D0-46C2-4931-A870-93245E358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5760" y="365760"/>
            <a:ext cx="2743200" cy="30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74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Sub-titl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7E419-EFE5-49E0-9A84-0EC6DD590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8640" y="500932"/>
            <a:ext cx="10972800" cy="824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D0FF-A216-436F-B051-B1BE8ADE17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48640" y="2057400"/>
            <a:ext cx="10972799" cy="17372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DE053B-7AB7-4879-9C1E-CC724EEF94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48639" y="1417320"/>
            <a:ext cx="10972799" cy="54864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marL="23018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84BF77-45AD-491E-AE63-A8F0548900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48639" y="182880"/>
            <a:ext cx="5486400" cy="27432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tx1"/>
                </a:solidFill>
              </a:defRPr>
            </a:lvl1pPr>
            <a:lvl2pPr marL="2301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484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Case Study w/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E88D6E-7B11-45B8-A194-654C73036A8C}"/>
              </a:ext>
            </a:extLst>
          </p:cNvPr>
          <p:cNvSpPr/>
          <p:nvPr userDrawn="1"/>
        </p:nvSpPr>
        <p:spPr bwMode="gray">
          <a:xfrm>
            <a:off x="8488680" y="0"/>
            <a:ext cx="370332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3C874-B3F9-48CA-AFAC-4A9DF9583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8640" y="502920"/>
            <a:ext cx="777240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DAC86-8D10-440C-A9DD-09F343CE26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548640" y="182880"/>
            <a:ext cx="5486400" cy="27432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23018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CED11C-7442-4305-845D-6522638825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48640" y="1417320"/>
            <a:ext cx="7772400" cy="17372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992B9C-CDF1-4F94-A687-0C9FC67258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8717280" y="777240"/>
            <a:ext cx="3291840" cy="548640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9A2EB62-007D-4BC4-B728-5B4F01EBA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17281" y="1417320"/>
            <a:ext cx="3291839" cy="173727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9FE11-2ACD-4DB9-9774-2412EE78853C}"/>
              </a:ext>
            </a:extLst>
          </p:cNvPr>
          <p:cNvSpPr txBox="1"/>
          <p:nvPr userDrawn="1"/>
        </p:nvSpPr>
        <p:spPr bwMode="gray">
          <a:xfrm>
            <a:off x="11551920" y="6537960"/>
            <a:ext cx="365760" cy="228600"/>
          </a:xfrm>
          <a:prstGeom prst="rect">
            <a:avLst/>
          </a:prstGeom>
          <a:noFill/>
        </p:spPr>
        <p:txBody>
          <a:bodyPr wrap="none" lIns="91440" tIns="0" rIns="0" bIns="0" rtlCol="0" anchor="ctr">
            <a:noAutofit/>
          </a:bodyPr>
          <a:lstStyle/>
          <a:p>
            <a:pPr algn="r"/>
            <a:fld id="{67BB12AA-7393-4011-84FB-B3A64C0C3AF3}" type="slidenum">
              <a:rPr lang="en-US" sz="800" smtClean="0">
                <a:solidFill>
                  <a:schemeClr val="bg2">
                    <a:lumMod val="75000"/>
                  </a:schemeClr>
                </a:solidFill>
              </a:rPr>
              <a:pPr algn="r"/>
              <a:t>‹#›</a:t>
            </a:fld>
            <a:endParaRPr lang="en-US" sz="80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CE1313-EC6D-4C13-9E35-FAB5139E933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536680" y="6537960"/>
            <a:ext cx="0" cy="2286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592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E5844-8726-46AE-B94F-EE24EFB57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8640" y="228600"/>
            <a:ext cx="10972800" cy="10972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CF9C4-813B-4FC4-9AD1-8B1B6855C52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548640" y="1417320"/>
            <a:ext cx="5394960" cy="1737270"/>
          </a:xfrm>
        </p:spPr>
        <p:txBody>
          <a:bodyPr rIns="9144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3F9F6-7A97-4E7C-A59F-3B955F124D7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6126480" y="1417320"/>
            <a:ext cx="5394960" cy="1737270"/>
          </a:xfrm>
        </p:spPr>
        <p:txBody>
          <a:bodyPr rIns="9144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07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364D7-A925-43C5-83BD-DA42D0BA9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8640" y="228600"/>
            <a:ext cx="10972800" cy="10972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8EE22-1750-4CF8-A82E-B5D5CCF815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548640" y="1417320"/>
            <a:ext cx="5394960" cy="548640"/>
          </a:xfrm>
        </p:spPr>
        <p:txBody>
          <a:bodyPr anchor="b"/>
          <a:lstStyle>
            <a:lvl1pPr marL="0" indent="0">
              <a:buNone/>
              <a:defRPr sz="1600" b="1" i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F404B-E29E-4EF7-940D-9A12B669210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548640" y="2011680"/>
            <a:ext cx="5394960" cy="17372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A5E6D0-B790-4474-A70B-5D4BC2579C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 bwMode="gray">
          <a:xfrm>
            <a:off x="6126480" y="1417320"/>
            <a:ext cx="5394960" cy="548640"/>
          </a:xfrm>
        </p:spPr>
        <p:txBody>
          <a:bodyPr anchor="b"/>
          <a:lstStyle>
            <a:lvl1pPr marL="0" indent="0">
              <a:buNone/>
              <a:defRPr sz="1600" b="1" i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86359D-C70A-41C2-A8DB-91A130AFFB5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 bwMode="gray">
          <a:xfrm>
            <a:off x="6126480" y="2011680"/>
            <a:ext cx="5394960" cy="17372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6102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39F9E-709E-4D36-A982-0CB675FAA8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8680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661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/ 1/3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4D032-04FA-4151-B54E-78A80CBA69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206240" y="228600"/>
            <a:ext cx="7315200" cy="109728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4CF24-8E97-47C3-94FE-A2C4E786389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206240" y="1417320"/>
            <a:ext cx="7315193" cy="487362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A6E5E4-D4D6-4737-9338-C6161818F6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26607" y="6474352"/>
            <a:ext cx="1828800" cy="205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FCB1BB-1145-4993-A17B-25DC984F6787}"/>
              </a:ext>
            </a:extLst>
          </p:cNvPr>
          <p:cNvSpPr/>
          <p:nvPr userDrawn="1"/>
        </p:nvSpPr>
        <p:spPr bwMode="ltGray">
          <a:xfrm>
            <a:off x="0" y="0"/>
            <a:ext cx="4023360" cy="685800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CC676-E27A-4CE7-AA31-80F414EC62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0" y="0"/>
            <a:ext cx="4023360" cy="6290945"/>
          </a:xfrm>
        </p:spPr>
        <p:txBody>
          <a:bodyPr lIns="274320" tIns="91440" rIns="274320" bIns="91440" anchor="ctr"/>
          <a:lstStyle>
            <a:lvl1pPr marL="0" indent="0" algn="ctr"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4A952D-F7E9-43C1-8699-7431369FDC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26607" y="6474352"/>
            <a:ext cx="1828800" cy="20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95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2/3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DE920-2126-47A3-ADC5-1ADCCCB7C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252694" y="228600"/>
            <a:ext cx="3390665" cy="109728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DF547-40DB-49AE-8AC3-96AB6388B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26607" y="6474352"/>
            <a:ext cx="1828800" cy="20590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9AECD6-4623-4512-9EF5-8032BB801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252694" y="1417320"/>
            <a:ext cx="3390665" cy="17372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17C140-D8A5-4568-93F7-B91A49DFEDD9}"/>
              </a:ext>
            </a:extLst>
          </p:cNvPr>
          <p:cNvSpPr/>
          <p:nvPr userDrawn="1"/>
        </p:nvSpPr>
        <p:spPr bwMode="ltGray">
          <a:xfrm>
            <a:off x="0" y="0"/>
            <a:ext cx="8046720" cy="685800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6554B-ECE3-4970-B504-22DBAB459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26607" y="6474352"/>
            <a:ext cx="1828800" cy="20590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D48BE8-EA6C-45EC-A925-170EDAB999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 bwMode="gray">
          <a:xfrm>
            <a:off x="548640" y="228600"/>
            <a:ext cx="7275442" cy="612648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E15832-AE7D-4BDA-9F1B-29A564F369D9}"/>
              </a:ext>
            </a:extLst>
          </p:cNvPr>
          <p:cNvSpPr txBox="1"/>
          <p:nvPr userDrawn="1"/>
        </p:nvSpPr>
        <p:spPr bwMode="gray">
          <a:xfrm>
            <a:off x="4873711" y="6504402"/>
            <a:ext cx="2444579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800">
                <a:solidFill>
                  <a:schemeClr val="tx2">
                    <a:lumMod val="60000"/>
                    <a:lumOff val="40000"/>
                  </a:schemeClr>
                </a:solidFill>
              </a:rPr>
              <a:t>Proprietary and confidential.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47908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Spl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E6877D-B0E1-41CC-90AD-DC84E1739705}"/>
              </a:ext>
            </a:extLst>
          </p:cNvPr>
          <p:cNvSpPr/>
          <p:nvPr userDrawn="1"/>
        </p:nvSpPr>
        <p:spPr bwMode="ltGray">
          <a:xfrm>
            <a:off x="6111240" y="0"/>
            <a:ext cx="6080760" cy="685800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059778-229D-4DAC-A927-F65DC66177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8640" y="228600"/>
            <a:ext cx="5486400" cy="109728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81C532-3EC7-40FF-BE62-836D7A1E791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 bwMode="gray">
          <a:xfrm>
            <a:off x="548640" y="1417320"/>
            <a:ext cx="5486400" cy="17372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5AA40-B5E6-43C7-A010-D4FFCD9BF1ED}"/>
              </a:ext>
            </a:extLst>
          </p:cNvPr>
          <p:cNvSpPr txBox="1"/>
          <p:nvPr userDrawn="1"/>
        </p:nvSpPr>
        <p:spPr bwMode="gray">
          <a:xfrm>
            <a:off x="11551920" y="6537960"/>
            <a:ext cx="365760" cy="228600"/>
          </a:xfrm>
          <a:prstGeom prst="rect">
            <a:avLst/>
          </a:prstGeom>
          <a:noFill/>
        </p:spPr>
        <p:txBody>
          <a:bodyPr wrap="none" lIns="91440" tIns="0" rIns="0" bIns="0" rtlCol="0" anchor="ctr">
            <a:noAutofit/>
          </a:bodyPr>
          <a:lstStyle/>
          <a:p>
            <a:pPr algn="r"/>
            <a:fld id="{67BB12AA-7393-4011-84FB-B3A64C0C3AF3}" type="slidenum">
              <a:rPr lang="en-US" sz="800" smtClean="0">
                <a:solidFill>
                  <a:schemeClr val="bg1"/>
                </a:solidFill>
              </a:rPr>
              <a:pPr algn="r"/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5D7311-155D-4D0B-B3BF-F4C0EF98CCF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536680" y="6537960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8A3B8A-0B33-4487-B69B-F0CDCCF6A5F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 bwMode="gray">
          <a:xfrm>
            <a:off x="6431280" y="1417320"/>
            <a:ext cx="5486400" cy="173727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03CE24-481A-442F-86A7-2F1F81597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431280" y="228600"/>
            <a:ext cx="5486400" cy="1097280"/>
          </a:xfrm>
        </p:spPr>
        <p:txBody>
          <a:bodyPr anchor="b" anchorCtr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230188" indent="0">
              <a:buNone/>
              <a:defRPr sz="1100">
                <a:latin typeface="+mj-lt"/>
              </a:defRPr>
            </a:lvl2pPr>
            <a:lvl3pPr marL="461963" indent="0">
              <a:buNone/>
              <a:defRPr sz="1100">
                <a:latin typeface="+mj-lt"/>
              </a:defRPr>
            </a:lvl3pPr>
            <a:lvl4pPr marL="684212" indent="0">
              <a:buNone/>
              <a:defRPr sz="1100">
                <a:latin typeface="+mj-lt"/>
              </a:defRPr>
            </a:lvl4pPr>
            <a:lvl5pPr marL="914400" indent="0">
              <a:buNone/>
              <a:defRPr sz="11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38BB34-97D8-420E-8BDB-7D59C3BC8B9F}"/>
              </a:ext>
            </a:extLst>
          </p:cNvPr>
          <p:cNvSpPr txBox="1"/>
          <p:nvPr userDrawn="1"/>
        </p:nvSpPr>
        <p:spPr bwMode="gray">
          <a:xfrm>
            <a:off x="4873711" y="6504402"/>
            <a:ext cx="2444579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800">
                <a:solidFill>
                  <a:schemeClr val="tx2">
                    <a:lumMod val="60000"/>
                    <a:lumOff val="40000"/>
                  </a:schemeClr>
                </a:solidFill>
              </a:rPr>
              <a:t>Proprietary and confidential.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53146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3B692-C894-4476-B4D7-2600EB6881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228600"/>
            <a:ext cx="10972800" cy="10972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51777-8BBB-4D14-BEFA-2A5238CEF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5" y="1417320"/>
            <a:ext cx="3657600" cy="1828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61963" indent="-231775">
              <a:buFont typeface="Arial" panose="020B0604020202020204" pitchFamily="34" charset="0"/>
              <a:buChar char="•"/>
              <a:defRPr/>
            </a:lvl2pPr>
            <a:lvl3pPr marL="684213" indent="-222250">
              <a:buFont typeface="Montserrat" pitchFamily="2" charset="0"/>
              <a:buChar char="–"/>
              <a:defRPr/>
            </a:lvl3pPr>
            <a:lvl4pPr marL="914400" indent="-230188">
              <a:buFont typeface="Arial" panose="020B0604020202020204" pitchFamily="34" charset="0"/>
              <a:buChar char="•"/>
              <a:defRPr/>
            </a:lvl4pPr>
            <a:lvl5pPr marL="1144588" indent="-230188">
              <a:buFont typeface="Montserrat" pitchFamily="2" charset="0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81AA0-9BE8-4CD8-A89D-965CE6E79F9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80560" y="1417320"/>
            <a:ext cx="704088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9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B0FA-047F-4407-821B-C22BF03B1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8640" y="228600"/>
            <a:ext cx="10972800" cy="10972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34DD49-2F27-4A07-83C6-CA25A04EC8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48640" y="1417320"/>
            <a:ext cx="10972800" cy="17372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1313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morant Callout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C04DF-440A-453D-AD4E-C14EFC9A0C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228600"/>
            <a:ext cx="10972800" cy="10972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D63E1-2305-4575-963F-B7F26DCAB7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5" y="1417320"/>
            <a:ext cx="3657600" cy="1828800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D4590-EEBC-49D0-97A6-AC61731FD0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80560" y="1417320"/>
            <a:ext cx="7040880" cy="17372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1144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/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10B7B8-37AA-40E1-AB4E-AFB649DB9764}"/>
              </a:ext>
            </a:extLst>
          </p:cNvPr>
          <p:cNvSpPr/>
          <p:nvPr userDrawn="1"/>
        </p:nvSpPr>
        <p:spPr bwMode="gray">
          <a:xfrm>
            <a:off x="1524" y="1371600"/>
            <a:ext cx="12188952" cy="4937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0F9EC-0EAB-4727-9799-29ED998A35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8640" y="228600"/>
            <a:ext cx="10972800" cy="109728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99AEA91-0E64-414D-AB9C-BFADC08C13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48640" y="1417320"/>
            <a:ext cx="3599848" cy="17372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B3F9836-81FE-412A-B3B8-FB616DCF9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89120" y="1463040"/>
            <a:ext cx="7132320" cy="365760"/>
          </a:xfrm>
          <a:solidFill>
            <a:schemeClr val="bg1"/>
          </a:solidFill>
        </p:spPr>
        <p:txBody>
          <a:bodyPr lIns="91440" rIns="9144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cap="all" baseline="0">
                <a:solidFill>
                  <a:schemeClr val="accent1"/>
                </a:solidFill>
              </a:defRPr>
            </a:lvl1pPr>
            <a:lvl2pPr marL="23018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E48653B-8945-46CA-A1C3-B4E4C060CE3E}"/>
              </a:ext>
            </a:extLst>
          </p:cNvPr>
          <p:cNvSpPr>
            <a:spLocks noGrp="1" noChangeAspect="1"/>
          </p:cNvSpPr>
          <p:nvPr>
            <p:ph sz="quarter" idx="12"/>
          </p:nvPr>
        </p:nvSpPr>
        <p:spPr bwMode="gray">
          <a:xfrm>
            <a:off x="4389120" y="1874520"/>
            <a:ext cx="7132320" cy="4297680"/>
          </a:xfrm>
          <a:solidFill>
            <a:schemeClr val="bg1"/>
          </a:solidFill>
        </p:spPr>
        <p:txBody>
          <a:bodyPr wrap="none" lIns="0" tIns="0" rIns="0" bIns="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538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Table, Video or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E158-87A9-49B9-8665-06169502C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C83D87-15DF-4870-9314-FB061E93EB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548640" y="1371600"/>
            <a:ext cx="10972800" cy="365760"/>
          </a:xfrm>
        </p:spPr>
        <p:txBody>
          <a:bodyPr anchor="ctr"/>
          <a:lstStyle>
            <a:lvl1pPr marL="0" indent="0">
              <a:buNone/>
              <a:defRPr sz="1200" b="1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1E72A9-6195-42CA-9CFB-21A9BC70B486}"/>
              </a:ext>
            </a:extLst>
          </p:cNvPr>
          <p:cNvSpPr>
            <a:spLocks noGrp="1"/>
          </p:cNvSpPr>
          <p:nvPr>
            <p:ph sz="quarter" idx="11"/>
          </p:nvPr>
        </p:nvSpPr>
        <p:spPr bwMode="gray">
          <a:xfrm>
            <a:off x="548640" y="1783080"/>
            <a:ext cx="10972800" cy="448056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008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6DB8C-1020-4056-B923-F94F28728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98054E-4F18-4B5D-8169-EB6F5B85092F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gray">
          <a:xfrm>
            <a:off x="548640" y="1463564"/>
            <a:ext cx="1188720" cy="1188720"/>
          </a:xfrm>
          <a:solidFill>
            <a:schemeClr val="tx2">
              <a:lumMod val="20000"/>
              <a:lumOff val="80000"/>
            </a:schemeClr>
          </a:solidFill>
        </p:spPr>
        <p:txBody>
          <a:bodyPr tIns="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EADCA0-1709-4CF8-82EA-67DEA0A2DA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971675" y="1463674"/>
            <a:ext cx="9601200" cy="388755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231775" indent="-231775">
              <a:buFont typeface="Arial" panose="020B0604020202020204" pitchFamily="34" charset="0"/>
              <a:buChar char="•"/>
              <a:defRPr sz="1400"/>
            </a:lvl2pPr>
            <a:lvl3pPr marL="461963" indent="-231775">
              <a:buFont typeface="Montserrat" pitchFamily="2" charset="0"/>
              <a:buChar char="–"/>
              <a:defRPr sz="1400"/>
            </a:lvl3pPr>
            <a:lvl4pPr marL="684213" indent="-222250">
              <a:buFont typeface="Arial" panose="020B0604020202020204" pitchFamily="34" charset="0"/>
              <a:buChar char="•"/>
              <a:defRPr sz="1400"/>
            </a:lvl4pPr>
            <a:lvl5pPr marL="914400" indent="-230188">
              <a:buFont typeface="Montserrat" pitchFamily="2" charset="0"/>
              <a:buChar char="–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89915E-15C2-40D3-A464-3F45356D96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1971675" y="5493964"/>
            <a:ext cx="3657600" cy="9144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23018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0622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BFCA46-3FC8-4333-B32A-2787D1B2405E}"/>
              </a:ext>
            </a:extLst>
          </p:cNvPr>
          <p:cNvSpPr/>
          <p:nvPr userDrawn="1"/>
        </p:nvSpPr>
        <p:spPr bwMode="gray">
          <a:xfrm>
            <a:off x="3048" y="1467853"/>
            <a:ext cx="12188952" cy="4802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AFCE8-5382-4D35-ACF3-41C4DD47D71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FA2B5B-9938-4C3D-9CEB-1CAA9A3B0613}"/>
              </a:ext>
            </a:extLst>
          </p:cNvPr>
          <p:cNvSpPr>
            <a:spLocks noGrp="1"/>
          </p:cNvSpPr>
          <p:nvPr>
            <p:ph sz="quarter" idx="10"/>
          </p:nvPr>
        </p:nvSpPr>
        <p:spPr bwMode="gray">
          <a:xfrm>
            <a:off x="548638" y="1828800"/>
            <a:ext cx="5303520" cy="1737270"/>
          </a:xfrm>
        </p:spPr>
        <p:txBody>
          <a:bodyPr anchor="t">
            <a:noAutofit/>
          </a:bodyPr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bg2"/>
                </a:solidFill>
              </a:defRPr>
            </a:lvl2pPr>
            <a:lvl3pPr>
              <a:defRPr b="0">
                <a:solidFill>
                  <a:schemeClr val="bg2"/>
                </a:solidFill>
              </a:defRPr>
            </a:lvl3pPr>
            <a:lvl4pPr>
              <a:defRPr b="0">
                <a:solidFill>
                  <a:schemeClr val="bg2"/>
                </a:solidFill>
              </a:defRPr>
            </a:lvl4pPr>
            <a:lvl5pPr>
              <a:defRPr b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852CF6E-AAD1-4716-AFBC-CF518D0E7A36}"/>
              </a:ext>
            </a:extLst>
          </p:cNvPr>
          <p:cNvSpPr>
            <a:spLocks noGrp="1"/>
          </p:cNvSpPr>
          <p:nvPr>
            <p:ph sz="quarter" idx="11"/>
          </p:nvPr>
        </p:nvSpPr>
        <p:spPr bwMode="gray">
          <a:xfrm>
            <a:off x="6156960" y="1828800"/>
            <a:ext cx="5303520" cy="1737270"/>
          </a:xfrm>
        </p:spPr>
        <p:txBody>
          <a:bodyPr anchor="t">
            <a:noAutofit/>
          </a:bodyPr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bg2"/>
                </a:solidFill>
              </a:defRPr>
            </a:lvl2pPr>
            <a:lvl3pPr>
              <a:defRPr b="0">
                <a:solidFill>
                  <a:schemeClr val="bg2"/>
                </a:solidFill>
              </a:defRPr>
            </a:lvl3pPr>
            <a:lvl4pPr>
              <a:defRPr b="0">
                <a:solidFill>
                  <a:schemeClr val="bg2"/>
                </a:solidFill>
              </a:defRPr>
            </a:lvl4pPr>
            <a:lvl5pPr>
              <a:defRPr b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644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3C5AC-1382-43C6-AAFE-6377BA615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78347" y="3145536"/>
            <a:ext cx="5035306" cy="5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79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Deep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3C63E8-A757-437B-89B5-A92323037D70}"/>
              </a:ext>
            </a:extLst>
          </p:cNvPr>
          <p:cNvSpPr/>
          <p:nvPr userDrawn="1"/>
        </p:nvSpPr>
        <p:spPr bwMode="ltGray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832C7-714B-439A-A941-A961367F7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78347" y="3145536"/>
            <a:ext cx="5035306" cy="5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9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Lead Lin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A9B4-4F78-4BD3-A9E7-10DBB9BD5A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8640" y="228600"/>
            <a:ext cx="10972800" cy="10972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43FB4-CFD8-4577-8558-30475385B2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48640" y="1417320"/>
            <a:ext cx="10972800" cy="173727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31775" indent="-231775">
              <a:buFont typeface="Arial" panose="020B0604020202020204" pitchFamily="34" charset="0"/>
              <a:buChar char="•"/>
              <a:defRPr/>
            </a:lvl2pPr>
            <a:lvl3pPr marL="396875" indent="-166688">
              <a:buFont typeface="Montserrat" pitchFamily="2" charset="0"/>
              <a:buChar char="–"/>
              <a:defRPr/>
            </a:lvl3pPr>
            <a:lvl4pPr marL="628650" indent="-231775">
              <a:buFont typeface="Arial" panose="020B0604020202020204" pitchFamily="34" charset="0"/>
              <a:buChar char="•"/>
              <a:defRPr/>
            </a:lvl4pPr>
            <a:lvl5pPr marL="858838" indent="-230188">
              <a:buFont typeface="Montserrat" pitchFamily="2" charset="0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91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-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36B527-13DB-4F7F-9BAA-D0273ABCDE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48639" y="1417320"/>
            <a:ext cx="10972799" cy="54864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A01CB-410B-4355-8EA1-EA29928F89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8640" y="228600"/>
            <a:ext cx="10972800" cy="10972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97B3F3-65AE-439D-8BBB-87E57AAA03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48640" y="2057400"/>
            <a:ext cx="10972800" cy="17372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684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87A65-77F6-41F7-AB0D-566B5868BF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1850" y="2286000"/>
            <a:ext cx="10515600" cy="2011680"/>
          </a:xfrm>
        </p:spPr>
        <p:txBody>
          <a:bodyPr anchor="b">
            <a:no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00C92-AFC9-45F0-B352-270FC7948B6A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31850" y="4389120"/>
            <a:ext cx="10515600" cy="150018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0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3664B-10D6-4C70-9CB9-4CA6D539A11A}"/>
              </a:ext>
            </a:extLst>
          </p:cNvPr>
          <p:cNvSpPr/>
          <p:nvPr userDrawn="1"/>
        </p:nvSpPr>
        <p:spPr bwMode="gray">
          <a:xfrm>
            <a:off x="0" y="4297680"/>
            <a:ext cx="12188952" cy="5486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34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p Slide Deep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0602CC-3715-4F07-962F-D13E2696B143}"/>
              </a:ext>
            </a:extLst>
          </p:cNvPr>
          <p:cNvSpPr/>
          <p:nvPr userDrawn="1"/>
        </p:nvSpPr>
        <p:spPr bwMode="gray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427B9-142B-468C-B6DD-20C69CDE7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46760" y="685800"/>
            <a:ext cx="10698480" cy="5486400"/>
          </a:xfrm>
        </p:spPr>
        <p:txBody>
          <a:bodyPr anchor="ctr">
            <a:noAutofit/>
          </a:bodyPr>
          <a:lstStyle>
            <a:lvl1pPr algn="ctr">
              <a:lnSpc>
                <a:spcPct val="110000"/>
              </a:lnSpc>
              <a:spcAft>
                <a:spcPts val="1200"/>
              </a:spcAft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8005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p Slide Peac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9FEEFF-5395-4182-A27D-EA7A0C19B01F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163D8-1888-498C-9759-1609791AE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46760" y="685800"/>
            <a:ext cx="10698480" cy="5486400"/>
          </a:xfrm>
        </p:spPr>
        <p:txBody>
          <a:bodyPr tIns="0" bIns="0" anchor="ctr">
            <a:noAutofit/>
          </a:bodyPr>
          <a:lstStyle>
            <a:lvl1pPr algn="ctr">
              <a:lnSpc>
                <a:spcPct val="110000"/>
              </a:lnSpc>
              <a:spcAft>
                <a:spcPts val="1200"/>
              </a:spcAft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142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p Slide P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362F91-0D38-40ED-9CBA-20E89052A14C}"/>
              </a:ext>
            </a:extLst>
          </p:cNvPr>
          <p:cNvSpPr/>
          <p:nvPr userDrawn="1"/>
        </p:nvSpPr>
        <p:spPr bwMode="ltGray">
          <a:xfrm>
            <a:off x="1524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FA879-92E8-4ECD-BCC6-D677C1B4D0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46760" y="685800"/>
            <a:ext cx="10698480" cy="5486400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10000"/>
              </a:lnSpc>
              <a:spcAft>
                <a:spcPts val="1200"/>
              </a:spcAft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026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w/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06D8B-1C87-44F7-B24D-3B8C1400F8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8640" y="502920"/>
            <a:ext cx="1097280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CFC67-10F0-4413-A377-C2F301E647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48639" y="1417320"/>
            <a:ext cx="10972799" cy="17372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935B8D-30D2-4F78-BADD-2CB2839AE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48639" y="182880"/>
            <a:ext cx="5486400" cy="27432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57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8E9CD1-0C23-4D8A-A67A-EF582B85B8C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8640" y="228600"/>
            <a:ext cx="10972800" cy="109728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9F48D-7D14-401E-AD12-F7EAD627EB61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48640" y="1417320"/>
            <a:ext cx="10972800" cy="173727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0AABAD-E9C8-48C5-898C-64C83B0DC5D5}"/>
              </a:ext>
            </a:extLst>
          </p:cNvPr>
          <p:cNvSpPr txBox="1"/>
          <p:nvPr userDrawn="1"/>
        </p:nvSpPr>
        <p:spPr bwMode="gray">
          <a:xfrm>
            <a:off x="11551920" y="6474352"/>
            <a:ext cx="365760" cy="228600"/>
          </a:xfrm>
          <a:prstGeom prst="rect">
            <a:avLst/>
          </a:prstGeom>
          <a:noFill/>
        </p:spPr>
        <p:txBody>
          <a:bodyPr wrap="none" lIns="91440" tIns="0" rIns="0" bIns="0" rtlCol="0" anchor="ctr">
            <a:noAutofit/>
          </a:bodyPr>
          <a:lstStyle/>
          <a:p>
            <a:pPr algn="r"/>
            <a:fld id="{67BB12AA-7393-4011-84FB-B3A64C0C3AF3}" type="slidenum">
              <a:rPr lang="en-US" sz="800" smtClean="0">
                <a:solidFill>
                  <a:schemeClr val="bg2">
                    <a:lumMod val="75000"/>
                  </a:schemeClr>
                </a:solidFill>
              </a:rPr>
              <a:pPr algn="r"/>
              <a:t>‹#›</a:t>
            </a:fld>
            <a:endParaRPr lang="en-US" sz="80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AF5ACD-F2E3-44B7-814C-035E334979F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536680" y="6474352"/>
            <a:ext cx="0" cy="2286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7AC367D-A308-490D-9AD0-848C97E965FD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26607" y="6463005"/>
            <a:ext cx="1828800" cy="2059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02D1C8-CDD0-41BF-9A62-0B15720EAE89}"/>
              </a:ext>
            </a:extLst>
          </p:cNvPr>
          <p:cNvSpPr txBox="1"/>
          <p:nvPr userDrawn="1"/>
        </p:nvSpPr>
        <p:spPr bwMode="gray">
          <a:xfrm>
            <a:off x="4873711" y="6504402"/>
            <a:ext cx="2444579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Proprietary and confidential.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5198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62" r:id="rId6"/>
    <p:sldLayoutId id="2147483663" r:id="rId7"/>
    <p:sldLayoutId id="2147483664" r:id="rId8"/>
    <p:sldLayoutId id="2147483673" r:id="rId9"/>
    <p:sldLayoutId id="2147483671" r:id="rId10"/>
    <p:sldLayoutId id="2147483672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65" r:id="rId17"/>
    <p:sldLayoutId id="2147483666" r:id="rId18"/>
    <p:sldLayoutId id="2147483675" r:id="rId19"/>
    <p:sldLayoutId id="2147483676" r:id="rId20"/>
    <p:sldLayoutId id="2147483657" r:id="rId21"/>
    <p:sldLayoutId id="2147483667" r:id="rId22"/>
    <p:sldLayoutId id="2147483668" r:id="rId23"/>
    <p:sldLayoutId id="2147483674" r:id="rId24"/>
    <p:sldLayoutId id="2147483669" r:id="rId25"/>
    <p:sldLayoutId id="2147483670" r:id="rId2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1pPr>
      <a:lvl2pPr marL="461963" indent="-2317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Font typeface="Montserrat" pitchFamily="2" charset="0"/>
        <a:buChar char="–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684213" indent="-22225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3pPr>
      <a:lvl4pPr marL="914400" indent="-2301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Montserrat" pitchFamily="2" charset="0"/>
        <a:buChar char="–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1144588" indent="-2301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peaking to a group of people&#10;&#10;AI-generated content may be incorrect.">
            <a:extLst>
              <a:ext uri="{FF2B5EF4-FFF2-40B4-BE49-F238E27FC236}">
                <a16:creationId xmlns:a16="http://schemas.microsoft.com/office/drawing/2014/main" id="{199F9241-2BC6-2E3B-44D0-D7E6B5922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0" b="21144"/>
          <a:stretch>
            <a:fillRect/>
          </a:stretch>
        </p:blipFill>
        <p:spPr>
          <a:xfrm>
            <a:off x="0" y="1097278"/>
            <a:ext cx="12192000" cy="36661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2D798A-7005-C5BE-719F-51E6763C0D7C}"/>
              </a:ext>
            </a:extLst>
          </p:cNvPr>
          <p:cNvSpPr/>
          <p:nvPr/>
        </p:nvSpPr>
        <p:spPr bwMode="gray">
          <a:xfrm>
            <a:off x="0" y="1101120"/>
            <a:ext cx="12192000" cy="3662265"/>
          </a:xfrm>
          <a:prstGeom prst="rect">
            <a:avLst/>
          </a:prstGeom>
          <a:gradFill>
            <a:gsLst>
              <a:gs pos="30000">
                <a:schemeClr val="accent1">
                  <a:alpha val="0"/>
                </a:schemeClr>
              </a:gs>
              <a:gs pos="84000">
                <a:schemeClr val="tx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76783-AB19-4F04-8E72-69E6595E3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925368"/>
            <a:ext cx="10058400" cy="914400"/>
          </a:xfrm>
        </p:spPr>
        <p:txBody>
          <a:bodyPr/>
          <a:lstStyle/>
          <a:p>
            <a:r>
              <a:rPr lang="en-US" dirty="0"/>
              <a:t>August 25, 2025</a:t>
            </a:r>
          </a:p>
          <a:p>
            <a:endParaRPr lang="en-US" dirty="0"/>
          </a:p>
          <a:p>
            <a:r>
              <a:rPr lang="en-US" dirty="0"/>
              <a:t>Prepared by: Sensei Coole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D0E0E-155B-65D5-D41A-3169A3703576}"/>
              </a:ext>
            </a:extLst>
          </p:cNvPr>
          <p:cNvSpPr/>
          <p:nvPr/>
        </p:nvSpPr>
        <p:spPr>
          <a:xfrm>
            <a:off x="264920" y="222191"/>
            <a:ext cx="3127760" cy="700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green lines&#10;&#10;AI-generated content may be incorrect.">
            <a:extLst>
              <a:ext uri="{FF2B5EF4-FFF2-40B4-BE49-F238E27FC236}">
                <a16:creationId xmlns:a16="http://schemas.microsoft.com/office/drawing/2014/main" id="{887D7DE5-AAAC-2617-ACBD-5040C784D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" y="161598"/>
            <a:ext cx="2068083" cy="76519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DD3AA81-E32C-997E-A1FC-95D884568799}"/>
              </a:ext>
            </a:extLst>
          </p:cNvPr>
          <p:cNvSpPr txBox="1">
            <a:spLocks/>
          </p:cNvSpPr>
          <p:nvPr/>
        </p:nvSpPr>
        <p:spPr bwMode="gray">
          <a:xfrm>
            <a:off x="281607" y="4133091"/>
            <a:ext cx="6222144" cy="54331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en-US" sz="4000" dirty="0"/>
              <a:t>Playbook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EC651E-C114-6B5E-FC4A-7070EFB92568}"/>
              </a:ext>
            </a:extLst>
          </p:cNvPr>
          <p:cNvCxnSpPr/>
          <p:nvPr/>
        </p:nvCxnSpPr>
        <p:spPr>
          <a:xfrm>
            <a:off x="1450668" y="3971108"/>
            <a:ext cx="3884023" cy="0"/>
          </a:xfrm>
          <a:prstGeom prst="line">
            <a:avLst/>
          </a:prstGeom>
          <a:ln>
            <a:solidFill>
              <a:srgbClr val="F2F2F2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2CB32F0-C108-4407-D247-023161DE8957}"/>
              </a:ext>
            </a:extLst>
          </p:cNvPr>
          <p:cNvSpPr txBox="1">
            <a:spLocks/>
          </p:cNvSpPr>
          <p:nvPr/>
        </p:nvSpPr>
        <p:spPr bwMode="gray">
          <a:xfrm>
            <a:off x="468150" y="2225032"/>
            <a:ext cx="6222144" cy="158409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US" sz="4000" dirty="0"/>
              <a:t>Ron Burgundy Manufacturing</a:t>
            </a:r>
          </a:p>
        </p:txBody>
      </p:sp>
    </p:spTree>
    <p:extLst>
      <p:ext uri="{BB962C8B-B14F-4D97-AF65-F5344CB8AC3E}">
        <p14:creationId xmlns:p14="http://schemas.microsoft.com/office/powerpoint/2010/main" val="2535608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1B84034-AAC0-507A-81DF-77D0696B83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76900" y="6353531"/>
            <a:ext cx="1991170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D23BAF-8B99-A7DF-1D61-9DB8EFB4F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67" t="2992" r="23827" b="10850"/>
          <a:stretch>
            <a:fillRect/>
          </a:stretch>
        </p:blipFill>
        <p:spPr>
          <a:xfrm flipH="1">
            <a:off x="0" y="0"/>
            <a:ext cx="6543675" cy="68580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3EBFE37D-8F3D-67B1-C6E5-0A37AFF0108A}"/>
              </a:ext>
            </a:extLst>
          </p:cNvPr>
          <p:cNvSpPr txBox="1">
            <a:spLocks/>
          </p:cNvSpPr>
          <p:nvPr/>
        </p:nvSpPr>
        <p:spPr>
          <a:xfrm>
            <a:off x="213645" y="323105"/>
            <a:ext cx="10599667" cy="10972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chemeClr val="bg1"/>
                </a:solidFill>
              </a:rPr>
              <a:t>Discovery Part 3  |  </a:t>
            </a:r>
            <a:r>
              <a:rPr lang="en-US" sz="4000" dirty="0"/>
              <a:t>Stakeholder Meeting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BDCAB6B-B097-85EB-F0EB-E1A7083ABEE7}"/>
              </a:ext>
            </a:extLst>
          </p:cNvPr>
          <p:cNvSpPr txBox="1">
            <a:spLocks/>
          </p:cNvSpPr>
          <p:nvPr/>
        </p:nvSpPr>
        <p:spPr>
          <a:xfrm>
            <a:off x="6962774" y="1753430"/>
            <a:ext cx="4558665" cy="4641414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buSzPct val="100000"/>
              <a:buFont typeface="Avenir Next LT Pro" panose="020B0504020202020204" pitchFamily="34" charset="0"/>
              <a:buChar char="–"/>
            </a:pPr>
            <a:r>
              <a:rPr lang="en-US" dirty="0"/>
              <a:t>Risk Appetite</a:t>
            </a:r>
          </a:p>
          <a:p>
            <a:pPr>
              <a:lnSpc>
                <a:spcPts val="1700"/>
              </a:lnSpc>
              <a:buSzPct val="100000"/>
              <a:buFont typeface="Avenir Next LT Pro" panose="020B0504020202020204" pitchFamily="34" charset="0"/>
              <a:buChar char="–"/>
            </a:pPr>
            <a:r>
              <a:rPr lang="en-US" dirty="0"/>
              <a:t>Insurance Policy Coverage</a:t>
            </a:r>
          </a:p>
          <a:p>
            <a:pPr>
              <a:lnSpc>
                <a:spcPts val="1700"/>
              </a:lnSpc>
              <a:buSzPct val="100000"/>
              <a:buFont typeface="Avenir Next LT Pro" panose="020B0504020202020204" pitchFamily="34" charset="0"/>
              <a:buChar char="–"/>
            </a:pPr>
            <a:r>
              <a:rPr lang="en-US" dirty="0"/>
              <a:t>Risk Management &amp; Safety</a:t>
            </a:r>
          </a:p>
          <a:p>
            <a:pPr>
              <a:lnSpc>
                <a:spcPts val="1700"/>
              </a:lnSpc>
              <a:buSzPct val="100000"/>
              <a:buFont typeface="Avenir Next LT Pro" panose="020B0504020202020204" pitchFamily="34" charset="0"/>
              <a:buChar char="–"/>
            </a:pPr>
            <a:r>
              <a:rPr lang="en-US" dirty="0"/>
              <a:t>Compliance Readiness</a:t>
            </a:r>
          </a:p>
          <a:p>
            <a:pPr>
              <a:lnSpc>
                <a:spcPts val="1700"/>
              </a:lnSpc>
              <a:buSzPct val="100000"/>
              <a:buFont typeface="Avenir Next LT Pro" panose="020B0504020202020204" pitchFamily="34" charset="0"/>
              <a:buChar char="–"/>
            </a:pPr>
            <a:r>
              <a:rPr lang="en-US" dirty="0"/>
              <a:t>Risk Transfer Strategy</a:t>
            </a:r>
          </a:p>
          <a:p>
            <a:pPr>
              <a:lnSpc>
                <a:spcPts val="1700"/>
              </a:lnSpc>
              <a:buSzPct val="100000"/>
              <a:buFont typeface="Avenir Next LT Pro" panose="020B0504020202020204" pitchFamily="34" charset="0"/>
              <a:buChar char="–"/>
            </a:pPr>
            <a:r>
              <a:rPr lang="en-US" dirty="0"/>
              <a:t>Claims Handling Process</a:t>
            </a:r>
          </a:p>
          <a:p>
            <a:pPr>
              <a:lnSpc>
                <a:spcPts val="1700"/>
              </a:lnSpc>
              <a:buSzPct val="100000"/>
              <a:buFont typeface="Avenir Next LT Pro" panose="020B0504020202020204" pitchFamily="34" charset="0"/>
              <a:buChar char="–"/>
            </a:pPr>
            <a:r>
              <a:rPr lang="en-US" dirty="0"/>
              <a:t>Insurance Market Positioning</a:t>
            </a:r>
          </a:p>
          <a:p>
            <a:pPr>
              <a:lnSpc>
                <a:spcPts val="1700"/>
              </a:lnSpc>
              <a:buSzPct val="100000"/>
              <a:buFont typeface="Avenir Next LT Pro" panose="020B0504020202020204" pitchFamily="34" charset="0"/>
              <a:buChar char="–"/>
            </a:pPr>
            <a:r>
              <a:rPr lang="en-US" dirty="0"/>
              <a:t>Service Requests &amp; Renewal Process</a:t>
            </a:r>
          </a:p>
          <a:p>
            <a:pPr>
              <a:lnSpc>
                <a:spcPts val="1700"/>
              </a:lnSpc>
              <a:buSzPct val="100000"/>
              <a:buFont typeface="Avenir Next LT Pro" panose="020B0504020202020204" pitchFamily="34" charset="0"/>
              <a:buChar char="–"/>
            </a:pPr>
            <a:r>
              <a:rPr lang="en-US" dirty="0"/>
              <a:t>Insurance Spend</a:t>
            </a:r>
          </a:p>
          <a:p>
            <a:pPr>
              <a:lnSpc>
                <a:spcPts val="1700"/>
              </a:lnSpc>
              <a:buSzPct val="100000"/>
              <a:buFont typeface="Avenir Next LT Pro" panose="020B0504020202020204" pitchFamily="34" charset="0"/>
              <a:buChar char="–"/>
            </a:pPr>
            <a:r>
              <a:rPr lang="en-US" dirty="0"/>
              <a:t>Strategic Resources</a:t>
            </a:r>
          </a:p>
          <a:p>
            <a:pPr>
              <a:lnSpc>
                <a:spcPts val="1700"/>
              </a:lnSpc>
              <a:buSzPct val="100000"/>
              <a:buFont typeface="Avenir Next LT Pro" panose="020B0504020202020204" pitchFamily="34" charset="0"/>
              <a:buChar char="–"/>
            </a:pPr>
            <a:r>
              <a:rPr lang="en-US" dirty="0"/>
              <a:t>Business Continuity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4A433-445D-8955-366C-54B2406A4A3E}"/>
              </a:ext>
            </a:extLst>
          </p:cNvPr>
          <p:cNvSpPr txBox="1"/>
          <p:nvPr/>
        </p:nvSpPr>
        <p:spPr>
          <a:xfrm>
            <a:off x="6668219" y="1047749"/>
            <a:ext cx="4853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60 minutes of your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D1EEB8-3F1D-052E-D286-DDCFE9052DE6}"/>
              </a:ext>
            </a:extLst>
          </p:cNvPr>
          <p:cNvSpPr/>
          <p:nvPr/>
        </p:nvSpPr>
        <p:spPr bwMode="gray">
          <a:xfrm>
            <a:off x="-1" y="3810000"/>
            <a:ext cx="6543675" cy="3048000"/>
          </a:xfrm>
          <a:prstGeom prst="rect">
            <a:avLst/>
          </a:prstGeom>
          <a:gradFill>
            <a:gsLst>
              <a:gs pos="30000">
                <a:schemeClr val="accent1">
                  <a:alpha val="0"/>
                </a:schemeClr>
              </a:gs>
              <a:gs pos="84000">
                <a:schemeClr val="tx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DC73F057-E94D-2079-A9DB-6B839D1F6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6358071"/>
            <a:ext cx="1131740" cy="4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32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5C8F2-9102-AF1D-352C-779924DDA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78536-433D-3804-56D1-E97A33E108C7}"/>
              </a:ext>
            </a:extLst>
          </p:cNvPr>
          <p:cNvSpPr/>
          <p:nvPr/>
        </p:nvSpPr>
        <p:spPr>
          <a:xfrm>
            <a:off x="4143022" y="0"/>
            <a:ext cx="804897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4AB2A2-1C78-E0F9-6D78-150DD1CE1AAF}"/>
              </a:ext>
            </a:extLst>
          </p:cNvPr>
          <p:cNvSpPr/>
          <p:nvPr/>
        </p:nvSpPr>
        <p:spPr>
          <a:xfrm>
            <a:off x="0" y="0"/>
            <a:ext cx="41430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6F6F3-28E6-D070-EB41-F0817D4D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93" y="371052"/>
            <a:ext cx="3390665" cy="713316"/>
          </a:xfrm>
        </p:spPr>
        <p:txBody>
          <a:bodyPr>
            <a:noAutofit/>
          </a:bodyPr>
          <a:lstStyle/>
          <a:p>
            <a:r>
              <a:rPr lang="en-US" sz="4400" dirty="0"/>
              <a:t>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AEFA3-2A4A-66B4-4310-213F6BA4BA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0392" y="1775609"/>
            <a:ext cx="3702239" cy="3405991"/>
          </a:xfrm>
        </p:spPr>
        <p:txBody>
          <a:bodyPr/>
          <a:lstStyle/>
          <a:p>
            <a:r>
              <a:rPr lang="en-US" dirty="0"/>
              <a:t>Alera Group team completes full assessment</a:t>
            </a:r>
          </a:p>
          <a:p>
            <a:endParaRPr lang="en-US" dirty="0"/>
          </a:p>
          <a:p>
            <a:r>
              <a:rPr lang="en-US" dirty="0"/>
              <a:t>Create a true strategic plan based on the big picture goal, measurable KPI’s, and action plan</a:t>
            </a:r>
          </a:p>
          <a:p>
            <a:endParaRPr lang="en-US" dirty="0"/>
          </a:p>
          <a:p>
            <a:r>
              <a:rPr lang="en-US" dirty="0"/>
              <a:t>“What gets measured, gets done.”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3EE39-462B-3C8B-0281-73BD6EB5EAE3}"/>
              </a:ext>
            </a:extLst>
          </p:cNvPr>
          <p:cNvSpPr txBox="1"/>
          <p:nvPr/>
        </p:nvSpPr>
        <p:spPr bwMode="gray">
          <a:xfrm>
            <a:off x="4873711" y="6504402"/>
            <a:ext cx="2444579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Proprietary and confidential. All rights reserved.</a:t>
            </a:r>
          </a:p>
        </p:txBody>
      </p:sp>
      <p:pic>
        <p:nvPicPr>
          <p:cNvPr id="11" name="Picture 10" descr="A logo with blue and green lines&#10;&#10;AI-generated content may be incorrect.">
            <a:extLst>
              <a:ext uri="{FF2B5EF4-FFF2-40B4-BE49-F238E27FC236}">
                <a16:creationId xmlns:a16="http://schemas.microsoft.com/office/drawing/2014/main" id="{3DD8E273-9E0B-32A2-92F2-3C7578752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6358071"/>
            <a:ext cx="1131740" cy="418744"/>
          </a:xfrm>
          <a:prstGeom prst="rect">
            <a:avLst/>
          </a:prstGeom>
        </p:spPr>
      </p:pic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BB7EA69-7ED8-5341-0946-1D89309C80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370961"/>
              </p:ext>
            </p:extLst>
          </p:nvPr>
        </p:nvGraphicFramePr>
        <p:xfrm>
          <a:off x="6056731" y="858609"/>
          <a:ext cx="5830469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30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45772">
                <a:tc>
                  <a:txBody>
                    <a:bodyPr/>
                    <a:lstStyle/>
                    <a:p>
                      <a:pPr marL="285750" indent="-285750" algn="l" rtl="0" eaLnBrk="1" latinLnBrk="0" hangingPunct="1">
                        <a:lnSpc>
                          <a:spcPct val="10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Focus on specific steps and timeframes to achieve goals</a:t>
                      </a:r>
                    </a:p>
                    <a:p>
                      <a:pPr marL="742950" lvl="1" indent="-285750" algn="l" rtl="0" eaLnBrk="1" latinLnBrk="0" hangingPunct="1">
                        <a:lnSpc>
                          <a:spcPct val="10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do we need to do this year?                        How will we achieve this?</a:t>
                      </a:r>
                    </a:p>
                  </a:txBody>
                  <a:tcPr marL="9144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5772">
                <a:tc>
                  <a:txBody>
                    <a:bodyPr/>
                    <a:lstStyle/>
                    <a:p>
                      <a:pPr marL="285750" indent="-285750" algn="l" rtl="0" eaLnBrk="1" latinLnBrk="0" hangingPunct="1">
                        <a:lnSpc>
                          <a:spcPct val="10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measurable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metric used to evaluate success of progress</a:t>
                      </a:r>
                    </a:p>
                    <a:p>
                      <a:pPr marL="742950" lvl="1" indent="-285750" algn="l" rtl="0" eaLnBrk="1" latinLnBrk="0" hangingPunct="1">
                        <a:lnSpc>
                          <a:spcPct val="10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will I know we are moving towards the goal? What are we defining as success, how do we measure it?</a:t>
                      </a:r>
                    </a:p>
                  </a:txBody>
                  <a:tcPr marL="1554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5772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Big Picture.  Defines overarching goals</a:t>
                      </a:r>
                    </a:p>
                    <a:p>
                      <a:pPr marL="742950" lvl="1" indent="-285750" algn="l" defTabSz="914400" rtl="0" eaLnBrk="1" latinLnBrk="0" hangingPunct="1">
                        <a:lnSpc>
                          <a:spcPct val="10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do we want to achieve?     Why is this important?</a:t>
                      </a:r>
                    </a:p>
                  </a:txBody>
                  <a:tcPr marL="21031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riangle 6">
            <a:extLst>
              <a:ext uri="{FF2B5EF4-FFF2-40B4-BE49-F238E27FC236}">
                <a16:creationId xmlns:a16="http://schemas.microsoft.com/office/drawing/2014/main" id="{CD4D71AF-14D3-15A5-E84E-E40472A6E9C0}"/>
              </a:ext>
            </a:extLst>
          </p:cNvPr>
          <p:cNvSpPr/>
          <p:nvPr/>
        </p:nvSpPr>
        <p:spPr>
          <a:xfrm>
            <a:off x="4267242" y="896709"/>
            <a:ext cx="4263519" cy="4601511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>
              <a:defRPr/>
            </a:pPr>
            <a:endParaRPr lang="en-US" sz="1400" b="1" dirty="0">
              <a:solidFill>
                <a:srgbClr val="C00000"/>
              </a:solidFill>
            </a:endParaRPr>
          </a:p>
          <a:p>
            <a:pPr algn="ctr" defTabSz="457200">
              <a:defRPr/>
            </a:pPr>
            <a:endParaRPr lang="en-US" sz="1400" b="1" dirty="0">
              <a:solidFill>
                <a:srgbClr val="C00000"/>
              </a:solidFill>
            </a:endParaRPr>
          </a:p>
          <a:p>
            <a:pPr algn="ctr" defTabSz="457200">
              <a:defRPr/>
            </a:pPr>
            <a:r>
              <a:rPr lang="en-US" sz="1200" b="1" dirty="0">
                <a:solidFill>
                  <a:schemeClr val="bg1"/>
                </a:solidFill>
                <a:ea typeface="MS PGothic"/>
              </a:rPr>
              <a:t>Strategic Plan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4073F6-13F2-1B18-54CF-ABAACAE7D104}"/>
              </a:ext>
            </a:extLst>
          </p:cNvPr>
          <p:cNvSpPr/>
          <p:nvPr/>
        </p:nvSpPr>
        <p:spPr>
          <a:xfrm>
            <a:off x="4983983" y="857251"/>
            <a:ext cx="2826518" cy="3090244"/>
          </a:xfrm>
          <a:prstGeom prst="triangle">
            <a:avLst/>
          </a:prstGeom>
          <a:solidFill>
            <a:srgbClr val="019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>
              <a:defRPr/>
            </a:pPr>
            <a:br>
              <a:rPr lang="en-US" sz="1400" b="1" dirty="0">
                <a:solidFill>
                  <a:schemeClr val="bg1"/>
                </a:solidFill>
                <a:ea typeface="MS PGothic"/>
              </a:rPr>
            </a:br>
            <a:r>
              <a:rPr lang="en-US" sz="1200" b="1" dirty="0">
                <a:solidFill>
                  <a:schemeClr val="bg1"/>
                </a:solidFill>
                <a:ea typeface="MS PGothic"/>
              </a:rPr>
              <a:t>Key Performance Indicators (KPIs)</a:t>
            </a:r>
          </a:p>
          <a:p>
            <a:pPr algn="ctr" defTabSz="457200">
              <a:defRPr/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7399DC9-4F6E-A44E-413A-10DF972C56D2}"/>
              </a:ext>
            </a:extLst>
          </p:cNvPr>
          <p:cNvSpPr/>
          <p:nvPr/>
        </p:nvSpPr>
        <p:spPr>
          <a:xfrm>
            <a:off x="5687368" y="847725"/>
            <a:ext cx="1418282" cy="1551339"/>
          </a:xfrm>
          <a:prstGeom prst="triangle">
            <a:avLst/>
          </a:prstGeom>
          <a:solidFill>
            <a:srgbClr val="76B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>
              <a:defRPr/>
            </a:pPr>
            <a:r>
              <a:rPr lang="en-US" sz="1200" b="1" dirty="0">
                <a:solidFill>
                  <a:schemeClr val="bg1"/>
                </a:solidFill>
                <a:ea typeface="MS PGothic"/>
              </a:rPr>
              <a:t>Action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chemeClr val="bg1"/>
                </a:solidFill>
                <a:ea typeface="MS PGothic"/>
              </a:rPr>
              <a:t>Plan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FFACCB-8DAF-582B-DABD-4586DEB95E86}"/>
              </a:ext>
            </a:extLst>
          </p:cNvPr>
          <p:cNvSpPr/>
          <p:nvPr/>
        </p:nvSpPr>
        <p:spPr>
          <a:xfrm rot="1540119" flipH="1">
            <a:off x="5200128" y="447627"/>
            <a:ext cx="1111337" cy="9992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201BBA-0318-6FCC-02E7-C478C3317B98}"/>
              </a:ext>
            </a:extLst>
          </p:cNvPr>
          <p:cNvSpPr txBox="1"/>
          <p:nvPr/>
        </p:nvSpPr>
        <p:spPr>
          <a:xfrm>
            <a:off x="11695614" y="6483092"/>
            <a:ext cx="41800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10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486AC8-8384-41A4-7C53-F6125BBD60BB}"/>
              </a:ext>
            </a:extLst>
          </p:cNvPr>
          <p:cNvCxnSpPr/>
          <p:nvPr/>
        </p:nvCxnSpPr>
        <p:spPr>
          <a:xfrm>
            <a:off x="11537156" y="6472942"/>
            <a:ext cx="0" cy="2357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A52C879-D67A-C64B-7FC5-2C729C21E4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0856" y="6353531"/>
            <a:ext cx="2947214" cy="418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FA1A1-1853-D5FC-A944-C9F5D63F4C95}"/>
              </a:ext>
            </a:extLst>
          </p:cNvPr>
          <p:cNvSpPr txBox="1"/>
          <p:nvPr/>
        </p:nvSpPr>
        <p:spPr>
          <a:xfrm>
            <a:off x="304593" y="1082781"/>
            <a:ext cx="4762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0 minutes of your time</a:t>
            </a:r>
          </a:p>
        </p:txBody>
      </p:sp>
    </p:spTree>
    <p:extLst>
      <p:ext uri="{BB962C8B-B14F-4D97-AF65-F5344CB8AC3E}">
        <p14:creationId xmlns:p14="http://schemas.microsoft.com/office/powerpoint/2010/main" val="2834394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5FE57-201B-ADA8-8FF9-C2C142488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C204B1D-CCCA-7477-A444-AA945B277C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95750" y="6353531"/>
            <a:ext cx="3572320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A52E6A1D-1980-BDEA-293B-137C454E7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1" t="1184" r="22572" b="-1184"/>
          <a:stretch>
            <a:fillRect/>
          </a:stretch>
        </p:blipFill>
        <p:spPr>
          <a:xfrm>
            <a:off x="-1" y="-1"/>
            <a:ext cx="5524501" cy="6939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8F42E9-DB60-0460-67EC-728D45EF4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220" y="-103517"/>
            <a:ext cx="6240780" cy="1097280"/>
          </a:xfrm>
        </p:spPr>
        <p:txBody>
          <a:bodyPr/>
          <a:lstStyle/>
          <a:p>
            <a:r>
              <a:rPr lang="en-US" sz="4400" dirty="0"/>
              <a:t>Playbook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1FDAB-00A9-4D77-1594-DA8670C79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220" y="1391304"/>
            <a:ext cx="5966460" cy="5292369"/>
          </a:xfrm>
        </p:spPr>
        <p:txBody>
          <a:bodyPr/>
          <a:lstStyle/>
          <a:p>
            <a:r>
              <a:rPr lang="en-US" dirty="0"/>
              <a:t>Your value deliverable – 60 minutes</a:t>
            </a:r>
          </a:p>
          <a:p>
            <a:r>
              <a:rPr lang="en-US" dirty="0"/>
              <a:t>Market benchmarking &amp; pricing analysis</a:t>
            </a:r>
          </a:p>
          <a:p>
            <a:r>
              <a:rPr lang="en-US" dirty="0"/>
              <a:t>Tailored coverage recommendations</a:t>
            </a:r>
          </a:p>
          <a:p>
            <a:r>
              <a:rPr lang="en-US" dirty="0"/>
              <a:t>Carrier strategy &amp; renewal approach</a:t>
            </a:r>
          </a:p>
          <a:p>
            <a:r>
              <a:rPr lang="en-US" dirty="0"/>
              <a:t>Service commitment &amp; support structure</a:t>
            </a:r>
          </a:p>
          <a:p>
            <a:pPr lvl="3"/>
            <a:r>
              <a:rPr lang="en-US" dirty="0"/>
              <a:t>Dedicated account team</a:t>
            </a:r>
          </a:p>
          <a:p>
            <a:pPr lvl="3"/>
            <a:r>
              <a:rPr lang="en-US" dirty="0"/>
              <a:t>Core service deliverables</a:t>
            </a:r>
          </a:p>
          <a:p>
            <a:pPr lvl="3"/>
            <a:r>
              <a:rPr lang="en-US" dirty="0"/>
              <a:t>Proactive risk management strategy</a:t>
            </a:r>
          </a:p>
          <a:p>
            <a:pPr lvl="3"/>
            <a:r>
              <a:rPr lang="en-US" dirty="0"/>
              <a:t>Claims advocacy &amp; support</a:t>
            </a:r>
          </a:p>
          <a:p>
            <a:r>
              <a:rPr lang="en-US" dirty="0"/>
              <a:t>Forward looking action plans</a:t>
            </a:r>
          </a:p>
          <a:p>
            <a:pPr lvl="3"/>
            <a:r>
              <a:rPr lang="en-US" dirty="0"/>
              <a:t>90-day implementation plan</a:t>
            </a:r>
          </a:p>
          <a:p>
            <a:pPr lvl="3"/>
            <a:r>
              <a:rPr lang="en-US" dirty="0"/>
              <a:t>1-year strategic roadmap</a:t>
            </a:r>
          </a:p>
          <a:p>
            <a:r>
              <a:rPr lang="en-US" dirty="0"/>
              <a:t>Additional products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E59527-6DCA-05A0-90BA-5BD47BF0F514}"/>
              </a:ext>
            </a:extLst>
          </p:cNvPr>
          <p:cNvSpPr/>
          <p:nvPr/>
        </p:nvSpPr>
        <p:spPr bwMode="gray">
          <a:xfrm>
            <a:off x="-1" y="1533525"/>
            <a:ext cx="5524501" cy="5324475"/>
          </a:xfrm>
          <a:prstGeom prst="rect">
            <a:avLst/>
          </a:prstGeom>
          <a:gradFill>
            <a:gsLst>
              <a:gs pos="30000">
                <a:schemeClr val="accent1">
                  <a:alpha val="0"/>
                </a:schemeClr>
              </a:gs>
              <a:gs pos="84000">
                <a:schemeClr val="tx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C9E2BA6F-8DFB-F7C1-9105-4F5B09E6B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6358071"/>
            <a:ext cx="1131740" cy="41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93265-30D5-2BEA-E997-04698CF5E1D2}"/>
              </a:ext>
            </a:extLst>
          </p:cNvPr>
          <p:cNvSpPr txBox="1"/>
          <p:nvPr/>
        </p:nvSpPr>
        <p:spPr>
          <a:xfrm>
            <a:off x="5951220" y="928068"/>
            <a:ext cx="4378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60 minutes of your time</a:t>
            </a:r>
          </a:p>
        </p:txBody>
      </p:sp>
    </p:spTree>
    <p:extLst>
      <p:ext uri="{BB962C8B-B14F-4D97-AF65-F5344CB8AC3E}">
        <p14:creationId xmlns:p14="http://schemas.microsoft.com/office/powerpoint/2010/main" val="2937994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B40D1-4064-6020-81DE-3D0D96489A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Carpentry &amp; Construction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092B20-0610-D2C5-2E02-6CB3890D7C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17281" y="1546716"/>
            <a:ext cx="3291839" cy="3905178"/>
          </a:xfrm>
        </p:spPr>
        <p:txBody>
          <a:bodyPr/>
          <a:lstStyle/>
          <a:p>
            <a:pPr>
              <a:buFont typeface="Avenir Next LT Pro" panose="020B0504020202020204" pitchFamily="34" charset="0"/>
              <a:buChar char="–"/>
            </a:pPr>
            <a:r>
              <a:rPr lang="en-US" dirty="0"/>
              <a:t>Mad City Remodeling</a:t>
            </a:r>
          </a:p>
          <a:p>
            <a:pPr>
              <a:buFont typeface="Avenir Next LT Pro" panose="020B0504020202020204" pitchFamily="34" charset="0"/>
              <a:buChar char="–"/>
            </a:pPr>
            <a:r>
              <a:rPr lang="en-US" dirty="0"/>
              <a:t>Ace of All Trades, LLC</a:t>
            </a:r>
          </a:p>
          <a:p>
            <a:pPr>
              <a:buFont typeface="Avenir Next LT Pro" panose="020B0504020202020204" pitchFamily="34" charset="0"/>
              <a:buChar char="–"/>
            </a:pPr>
            <a:r>
              <a:rPr lang="en-US" dirty="0"/>
              <a:t>Mad City Windows</a:t>
            </a:r>
          </a:p>
          <a:p>
            <a:pPr>
              <a:buFont typeface="Avenir Next LT Pro" panose="020B0504020202020204" pitchFamily="34" charset="0"/>
              <a:buChar char="–"/>
            </a:pPr>
            <a:r>
              <a:rPr lang="en-US" dirty="0"/>
              <a:t>Olson Construction Inc.</a:t>
            </a:r>
          </a:p>
          <a:p>
            <a:pPr>
              <a:buFont typeface="Avenir Next LT Pro" panose="020B0504020202020204" pitchFamily="34" charset="0"/>
              <a:buChar char="–"/>
            </a:pPr>
            <a:r>
              <a:rPr lang="en-US" dirty="0"/>
              <a:t>River Valley Remodelers</a:t>
            </a:r>
          </a:p>
          <a:p>
            <a:pPr>
              <a:buFont typeface="Avenir Next LT Pro" panose="020B0504020202020204" pitchFamily="34" charset="0"/>
              <a:buChar char="–"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F227D3-DBD9-2011-4CAA-5FAB7598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28600"/>
            <a:ext cx="7772400" cy="822960"/>
          </a:xfrm>
        </p:spPr>
        <p:txBody>
          <a:bodyPr/>
          <a:lstStyle/>
          <a:p>
            <a:r>
              <a:rPr lang="en-US" sz="4000" dirty="0"/>
              <a:t>Proven Process. Real Results.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C4A0E21-FFE5-4681-6648-74902ADC2720}"/>
              </a:ext>
            </a:extLst>
          </p:cNvPr>
          <p:cNvSpPr txBox="1">
            <a:spLocks/>
          </p:cNvSpPr>
          <p:nvPr/>
        </p:nvSpPr>
        <p:spPr bwMode="gray">
          <a:xfrm>
            <a:off x="414766" y="2105170"/>
            <a:ext cx="7772400" cy="39595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dirty="0"/>
              <a:t>Premium Savings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Lowering Experience Modifications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Risk Management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Claims Advocacy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Renewal Process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Core Services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Carrier Resources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Markets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Other?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4B9B01-DC1D-5F09-5E32-E252F5606E81}"/>
              </a:ext>
            </a:extLst>
          </p:cNvPr>
          <p:cNvSpPr/>
          <p:nvPr/>
        </p:nvSpPr>
        <p:spPr>
          <a:xfrm>
            <a:off x="153824" y="6358071"/>
            <a:ext cx="1991170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green lines&#10;&#10;AI-generated content may be incorrect.">
            <a:extLst>
              <a:ext uri="{FF2B5EF4-FFF2-40B4-BE49-F238E27FC236}">
                <a16:creationId xmlns:a16="http://schemas.microsoft.com/office/drawing/2014/main" id="{850F5F8F-C6EB-1E0A-B64C-B10F68CF7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6358071"/>
            <a:ext cx="1131740" cy="4187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675CF2-4F6E-1FD9-C01D-0C1B9F58EABF}"/>
              </a:ext>
            </a:extLst>
          </p:cNvPr>
          <p:cNvSpPr txBox="1"/>
          <p:nvPr/>
        </p:nvSpPr>
        <p:spPr>
          <a:xfrm>
            <a:off x="280893" y="1115829"/>
            <a:ext cx="80401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*Producers* - create your own social proof page… who have you helped and how?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B4C4C7-0B3C-88EB-81A9-641B68E887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0856" y="6353531"/>
            <a:ext cx="2947214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55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BB7BBEC6-B582-1F6F-6385-4BEF4387F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37203"/>
          <a:stretch/>
        </p:blipFill>
        <p:spPr>
          <a:xfrm>
            <a:off x="0" y="1207736"/>
            <a:ext cx="12192000" cy="3657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7E42D9-1A5B-A334-B4AB-7A4319270F10}"/>
              </a:ext>
            </a:extLst>
          </p:cNvPr>
          <p:cNvSpPr/>
          <p:nvPr/>
        </p:nvSpPr>
        <p:spPr bwMode="gray">
          <a:xfrm>
            <a:off x="0" y="1207735"/>
            <a:ext cx="12192000" cy="3657600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84000">
                <a:schemeClr val="tx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FD593F-EF89-EBAF-5149-B5739AAD2EFF}"/>
              </a:ext>
            </a:extLst>
          </p:cNvPr>
          <p:cNvSpPr/>
          <p:nvPr/>
        </p:nvSpPr>
        <p:spPr>
          <a:xfrm>
            <a:off x="123825" y="6381750"/>
            <a:ext cx="2066925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9040A19-B779-A663-94C6-5DD0AE3B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59" y="3661731"/>
            <a:ext cx="7043006" cy="1097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Any Questions?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14CCCE-7D82-4B98-48AE-E3824C2F07C9}"/>
              </a:ext>
            </a:extLst>
          </p:cNvPr>
          <p:cNvSpPr/>
          <p:nvPr/>
        </p:nvSpPr>
        <p:spPr>
          <a:xfrm>
            <a:off x="153824" y="6358071"/>
            <a:ext cx="1991170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with blue and green lines&#10;&#10;AI-generated content may be incorrect.">
            <a:extLst>
              <a:ext uri="{FF2B5EF4-FFF2-40B4-BE49-F238E27FC236}">
                <a16:creationId xmlns:a16="http://schemas.microsoft.com/office/drawing/2014/main" id="{36345550-D4CF-4981-2A37-3C6EBCC4A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6358071"/>
            <a:ext cx="1131740" cy="4187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5EADCA-5566-94C2-6181-4A30E35C48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0856" y="6353531"/>
            <a:ext cx="2947214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37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8F906D-666D-3C8E-334E-0091D7A3414B}"/>
              </a:ext>
            </a:extLst>
          </p:cNvPr>
          <p:cNvSpPr/>
          <p:nvPr/>
        </p:nvSpPr>
        <p:spPr>
          <a:xfrm>
            <a:off x="0" y="123825"/>
            <a:ext cx="12191992" cy="12518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website&#10;&#10;AI-generated content may be incorrect.">
            <a:extLst>
              <a:ext uri="{FF2B5EF4-FFF2-40B4-BE49-F238E27FC236}">
                <a16:creationId xmlns:a16="http://schemas.microsoft.com/office/drawing/2014/main" id="{D030BAA2-C14A-CA4B-73E0-9520A2664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13292" r="6815" b="5151"/>
          <a:stretch/>
        </p:blipFill>
        <p:spPr>
          <a:xfrm>
            <a:off x="7032403" y="123825"/>
            <a:ext cx="4927186" cy="604884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548C9E7-FDBD-BF70-27A5-C804E2A65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23" y="23648"/>
            <a:ext cx="6839279" cy="1097280"/>
          </a:xfrm>
        </p:spPr>
        <p:txBody>
          <a:bodyPr/>
          <a:lstStyle/>
          <a:p>
            <a:r>
              <a:rPr lang="en-US" sz="4000" dirty="0"/>
              <a:t>Local Presence, National Reach.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FC4C5-6C89-83C6-64C0-E0B52A99EAAB}"/>
              </a:ext>
            </a:extLst>
          </p:cNvPr>
          <p:cNvSpPr/>
          <p:nvPr/>
        </p:nvSpPr>
        <p:spPr>
          <a:xfrm>
            <a:off x="153824" y="6358071"/>
            <a:ext cx="1991170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ogo with blue and green lines&#10;&#10;AI-generated content may be incorrect.">
            <a:extLst>
              <a:ext uri="{FF2B5EF4-FFF2-40B4-BE49-F238E27FC236}">
                <a16:creationId xmlns:a16="http://schemas.microsoft.com/office/drawing/2014/main" id="{EB7094E9-2682-F14B-3665-D21B0B647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6358071"/>
            <a:ext cx="1131740" cy="418744"/>
          </a:xfrm>
          <a:prstGeom prst="rect">
            <a:avLst/>
          </a:prstGeom>
        </p:spPr>
      </p:pic>
      <p:pic>
        <p:nvPicPr>
          <p:cNvPr id="10" name="Picture 9" descr="A map of the state of wisconsin&#10;&#10;AI-generated content may be incorrect.">
            <a:extLst>
              <a:ext uri="{FF2B5EF4-FFF2-40B4-BE49-F238E27FC236}">
                <a16:creationId xmlns:a16="http://schemas.microsoft.com/office/drawing/2014/main" id="{B60D4E3D-3D5A-4709-8E18-0AC3A6158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7" y="1463408"/>
            <a:ext cx="1991165" cy="2157686"/>
          </a:xfrm>
          <a:prstGeom prst="rect">
            <a:avLst/>
          </a:prstGeom>
        </p:spPr>
      </p:pic>
      <p:pic>
        <p:nvPicPr>
          <p:cNvPr id="12" name="Picture 11" descr="A map of the united states&#10;&#10;AI-generated content may be incorrect.">
            <a:extLst>
              <a:ext uri="{FF2B5EF4-FFF2-40B4-BE49-F238E27FC236}">
                <a16:creationId xmlns:a16="http://schemas.microsoft.com/office/drawing/2014/main" id="{A520962D-6FB6-1BE5-8715-BF08017E9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86" y="1712865"/>
            <a:ext cx="2905414" cy="197021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FD46F0-0C3A-E468-947E-E026E4173B4E}"/>
              </a:ext>
            </a:extLst>
          </p:cNvPr>
          <p:cNvCxnSpPr/>
          <p:nvPr/>
        </p:nvCxnSpPr>
        <p:spPr>
          <a:xfrm>
            <a:off x="6657975" y="1761028"/>
            <a:ext cx="0" cy="40195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4E6341C-0932-68D7-DA20-4A3CBBFF2333}"/>
              </a:ext>
            </a:extLst>
          </p:cNvPr>
          <p:cNvSpPr txBox="1"/>
          <p:nvPr/>
        </p:nvSpPr>
        <p:spPr>
          <a:xfrm>
            <a:off x="232416" y="3770803"/>
            <a:ext cx="6425559" cy="218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buNone/>
            </a:pPr>
            <a:r>
              <a:rPr lang="en-US" sz="1400" b="1" i="0" dirty="0">
                <a:solidFill>
                  <a:srgbClr val="2C2C29"/>
                </a:solidFill>
                <a:effectLst/>
              </a:rPr>
              <a:t>Influence </a:t>
            </a:r>
            <a:r>
              <a:rPr lang="en-US" sz="1400" b="0" i="0" dirty="0">
                <a:solidFill>
                  <a:srgbClr val="2C2C29"/>
                </a:solidFill>
                <a:effectLst/>
              </a:rPr>
              <a:t>– 14</a:t>
            </a:r>
            <a:r>
              <a:rPr lang="en-US" sz="1400" b="0" i="0" baseline="30000" dirty="0">
                <a:solidFill>
                  <a:srgbClr val="2C2C29"/>
                </a:solidFill>
                <a:effectLst/>
              </a:rPr>
              <a:t>th</a:t>
            </a:r>
            <a:r>
              <a:rPr lang="en-US" sz="1400" b="0" i="0" dirty="0">
                <a:solidFill>
                  <a:srgbClr val="2C2C29"/>
                </a:solidFill>
                <a:effectLst/>
              </a:rPr>
              <a:t> largest insurance broker in the U.S.</a:t>
            </a:r>
            <a:endParaRPr lang="en-US" sz="1400" dirty="0">
              <a:effectLst/>
            </a:endParaRPr>
          </a:p>
          <a:p>
            <a:pPr algn="l" rtl="0">
              <a:lnSpc>
                <a:spcPct val="200000"/>
              </a:lnSpc>
              <a:buNone/>
            </a:pPr>
            <a:r>
              <a:rPr lang="en-US" sz="1400" b="1" i="0" dirty="0">
                <a:solidFill>
                  <a:srgbClr val="2C2C29"/>
                </a:solidFill>
                <a:effectLst/>
              </a:rPr>
              <a:t>Depth </a:t>
            </a:r>
            <a:r>
              <a:rPr lang="en-US" sz="1400" b="0" i="0" dirty="0">
                <a:solidFill>
                  <a:srgbClr val="2C2C29"/>
                </a:solidFill>
                <a:effectLst/>
              </a:rPr>
              <a:t>–</a:t>
            </a:r>
            <a:r>
              <a:rPr lang="en-US" sz="1400" b="1" i="0" dirty="0">
                <a:solidFill>
                  <a:srgbClr val="2C2C29"/>
                </a:solidFill>
                <a:effectLst/>
              </a:rPr>
              <a:t> </a:t>
            </a:r>
            <a:r>
              <a:rPr lang="en-US" sz="1400" b="0" i="0" dirty="0">
                <a:solidFill>
                  <a:srgbClr val="2C2C29"/>
                </a:solidFill>
                <a:effectLst/>
              </a:rPr>
              <a:t>4,600+ entrepreneurial risk and insurance professionals</a:t>
            </a:r>
            <a:endParaRPr lang="en-US" sz="1400" dirty="0">
              <a:effectLst/>
            </a:endParaRPr>
          </a:p>
          <a:p>
            <a:pPr algn="l" rtl="0">
              <a:lnSpc>
                <a:spcPct val="200000"/>
              </a:lnSpc>
              <a:buNone/>
            </a:pPr>
            <a:r>
              <a:rPr lang="en-US" sz="1400" b="1" i="0" dirty="0">
                <a:solidFill>
                  <a:srgbClr val="2C2C29"/>
                </a:solidFill>
                <a:effectLst/>
              </a:rPr>
              <a:t>Leverage</a:t>
            </a:r>
            <a:r>
              <a:rPr lang="en-US" sz="1400" b="0" i="0" dirty="0">
                <a:solidFill>
                  <a:srgbClr val="2C2C29"/>
                </a:solidFill>
                <a:effectLst/>
              </a:rPr>
              <a:t> – $7 billion in buying power with insurance markets</a:t>
            </a:r>
            <a:endParaRPr lang="en-US" sz="1400" dirty="0">
              <a:effectLst/>
            </a:endParaRPr>
          </a:p>
          <a:p>
            <a:pPr algn="l" rtl="0">
              <a:lnSpc>
                <a:spcPct val="200000"/>
              </a:lnSpc>
              <a:buNone/>
            </a:pPr>
            <a:r>
              <a:rPr lang="en-US" sz="1400" b="1" i="0" dirty="0">
                <a:solidFill>
                  <a:srgbClr val="2C2C29"/>
                </a:solidFill>
                <a:effectLst/>
              </a:rPr>
              <a:t>Breadth</a:t>
            </a:r>
            <a:r>
              <a:rPr lang="en-US" sz="1400" b="0" i="0" dirty="0">
                <a:solidFill>
                  <a:srgbClr val="2C2C29"/>
                </a:solidFill>
                <a:effectLst/>
              </a:rPr>
              <a:t> – National footprint composed of 180+ locations </a:t>
            </a:r>
            <a:endParaRPr lang="en-US" sz="1400" dirty="0">
              <a:effectLst/>
            </a:endParaRPr>
          </a:p>
          <a:p>
            <a:pPr algn="l" rtl="0">
              <a:lnSpc>
                <a:spcPct val="200000"/>
              </a:lnSpc>
              <a:buNone/>
            </a:pPr>
            <a:r>
              <a:rPr lang="en-US" sz="1400" b="1" i="0" dirty="0">
                <a:solidFill>
                  <a:srgbClr val="2C2C29"/>
                </a:solidFill>
                <a:effectLst/>
              </a:rPr>
              <a:t>Strength</a:t>
            </a:r>
            <a:r>
              <a:rPr lang="en-US" sz="1400" b="0" i="0" dirty="0">
                <a:solidFill>
                  <a:srgbClr val="2C2C29"/>
                </a:solidFill>
                <a:effectLst/>
              </a:rPr>
              <a:t> – $1.5 billion in gross revenue**</a:t>
            </a:r>
            <a:endParaRPr lang="en-US" sz="1400" dirty="0"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D43D10-BFFE-E4B1-1B76-880A4E4D0F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0856" y="6353531"/>
            <a:ext cx="2947214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337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A3DCC-E514-9BAB-0124-B177E9387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C062D2-DB95-BB86-0CF4-4F64FB87A1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832348"/>
            <a:ext cx="11385366" cy="1863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14BFA67A-9E67-7585-0B6E-83F4ECFB8544}"/>
              </a:ext>
            </a:extLst>
          </p:cNvPr>
          <p:cNvGrpSpPr/>
          <p:nvPr/>
        </p:nvGrpSpPr>
        <p:grpSpPr>
          <a:xfrm>
            <a:off x="273637" y="2422313"/>
            <a:ext cx="11704147" cy="2186600"/>
            <a:chOff x="0" y="0"/>
            <a:chExt cx="3316445" cy="61958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32701FF-633C-4BFC-A31C-809321920EB1}"/>
                </a:ext>
              </a:extLst>
            </p:cNvPr>
            <p:cNvSpPr/>
            <p:nvPr/>
          </p:nvSpPr>
          <p:spPr>
            <a:xfrm>
              <a:off x="0" y="0"/>
              <a:ext cx="3316444" cy="619587"/>
            </a:xfrm>
            <a:custGeom>
              <a:avLst/>
              <a:gdLst/>
              <a:ahLst/>
              <a:cxnLst/>
              <a:rect l="l" t="t" r="r" b="b"/>
              <a:pathLst>
                <a:path w="3316444" h="619587">
                  <a:moveTo>
                    <a:pt x="2205" y="0"/>
                  </a:moveTo>
                  <a:lnTo>
                    <a:pt x="3314240" y="0"/>
                  </a:lnTo>
                  <a:cubicBezTo>
                    <a:pt x="3315457" y="0"/>
                    <a:pt x="3316444" y="987"/>
                    <a:pt x="3316444" y="2205"/>
                  </a:cubicBezTo>
                  <a:lnTo>
                    <a:pt x="3316444" y="617382"/>
                  </a:lnTo>
                  <a:cubicBezTo>
                    <a:pt x="3316444" y="618600"/>
                    <a:pt x="3315457" y="619587"/>
                    <a:pt x="3314240" y="619587"/>
                  </a:cubicBezTo>
                  <a:lnTo>
                    <a:pt x="2205" y="619587"/>
                  </a:lnTo>
                  <a:cubicBezTo>
                    <a:pt x="987" y="619587"/>
                    <a:pt x="0" y="618600"/>
                    <a:pt x="0" y="617382"/>
                  </a:cubicBezTo>
                  <a:lnTo>
                    <a:pt x="0" y="2205"/>
                  </a:lnTo>
                  <a:cubicBezTo>
                    <a:pt x="0" y="987"/>
                    <a:pt x="987" y="0"/>
                    <a:pt x="2205" y="0"/>
                  </a:cubicBezTo>
                  <a:close/>
                </a:path>
              </a:pathLst>
            </a:custGeom>
            <a:solidFill>
              <a:srgbClr val="005072">
                <a:alpha val="4706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E696CF0-ABD8-1BC3-D835-8880CB0E589E}"/>
                </a:ext>
              </a:extLst>
            </p:cNvPr>
            <p:cNvSpPr txBox="1"/>
            <p:nvPr/>
          </p:nvSpPr>
          <p:spPr>
            <a:xfrm>
              <a:off x="0" y="-47625"/>
              <a:ext cx="3316445" cy="6672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11"/>
                </a:lnSpc>
              </a:pPr>
              <a:endParaRPr sz="1200"/>
            </a:p>
          </p:txBody>
        </p:sp>
      </p:grpSp>
      <p:grpSp>
        <p:nvGrpSpPr>
          <p:cNvPr id="46" name="Group 24">
            <a:extLst>
              <a:ext uri="{FF2B5EF4-FFF2-40B4-BE49-F238E27FC236}">
                <a16:creationId xmlns:a16="http://schemas.microsoft.com/office/drawing/2014/main" id="{A145AC01-C5E9-86E1-AFF1-D4D99A804F12}"/>
              </a:ext>
            </a:extLst>
          </p:cNvPr>
          <p:cNvGrpSpPr>
            <a:grpSpLocks noChangeAspect="1"/>
          </p:cNvGrpSpPr>
          <p:nvPr/>
        </p:nvGrpSpPr>
        <p:grpSpPr>
          <a:xfrm>
            <a:off x="6811949" y="2517792"/>
            <a:ext cx="1168652" cy="1673106"/>
            <a:chOff x="0" y="0"/>
            <a:chExt cx="10591800" cy="15163800"/>
          </a:xfrm>
        </p:grpSpPr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F0C8F43D-9339-0F79-00A5-908861EDDD35}"/>
                </a:ext>
              </a:extLst>
            </p:cNvPr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t="-2482" b="-248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44" name="Group 2">
            <a:extLst>
              <a:ext uri="{FF2B5EF4-FFF2-40B4-BE49-F238E27FC236}">
                <a16:creationId xmlns:a16="http://schemas.microsoft.com/office/drawing/2014/main" id="{A0AD31AF-90A1-DEC0-572E-9705B89324D4}"/>
              </a:ext>
            </a:extLst>
          </p:cNvPr>
          <p:cNvGrpSpPr>
            <a:grpSpLocks noChangeAspect="1"/>
          </p:cNvGrpSpPr>
          <p:nvPr/>
        </p:nvGrpSpPr>
        <p:grpSpPr>
          <a:xfrm>
            <a:off x="972797" y="2517792"/>
            <a:ext cx="1168652" cy="1673106"/>
            <a:chOff x="0" y="0"/>
            <a:chExt cx="10591800" cy="15163800"/>
          </a:xfrm>
        </p:grpSpPr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EB1BC502-0078-1BE7-4647-53FDBD7FBBEF}"/>
                </a:ext>
              </a:extLst>
            </p:cNvPr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3"/>
              <a:stretch>
                <a:fillRect t="-2482" b="-248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7A73FEC5-B13C-D321-DD64-9E66D33754CA}"/>
              </a:ext>
            </a:extLst>
          </p:cNvPr>
          <p:cNvSpPr txBox="1"/>
          <p:nvPr/>
        </p:nvSpPr>
        <p:spPr>
          <a:xfrm>
            <a:off x="2204906" y="2985023"/>
            <a:ext cx="4094294" cy="851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75"/>
              </a:lnSpc>
            </a:pPr>
            <a:r>
              <a:rPr lang="en-US" sz="1267" spc="-25" dirty="0">
                <a:solidFill>
                  <a:schemeClr val="bg2">
                    <a:lumMod val="60000"/>
                    <a:lumOff val="40000"/>
                  </a:schemeClr>
                </a:solidFill>
                <a:latin typeface="Avenir Next LT Pro Light" panose="020B0304020202020204" pitchFamily="34" charset="0"/>
                <a:ea typeface="Montserrat Extra-Light"/>
                <a:cs typeface="Montserrat Extra-Light"/>
                <a:sym typeface="Montserrat Extra-Light"/>
              </a:rPr>
              <a:t>Business Insurance Specialist</a:t>
            </a:r>
          </a:p>
          <a:p>
            <a:pPr>
              <a:lnSpc>
                <a:spcPts val="1475"/>
              </a:lnSpc>
            </a:pPr>
            <a:endParaRPr lang="en-US" sz="1267" spc="-25" dirty="0">
              <a:solidFill>
                <a:srgbClr val="000000"/>
              </a:solidFill>
              <a:latin typeface="Montserrat Extra-Light"/>
              <a:ea typeface="Montserrat Extra-Light"/>
              <a:cs typeface="Montserrat Extra-Light"/>
              <a:sym typeface="Montserrat Extra-Light"/>
            </a:endParaRPr>
          </a:p>
          <a:p>
            <a:pPr>
              <a:lnSpc>
                <a:spcPts val="1875"/>
              </a:lnSpc>
            </a:pPr>
            <a:r>
              <a:rPr lang="en-US" sz="1267" spc="-42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(920) 278-5050</a:t>
            </a:r>
          </a:p>
          <a:p>
            <a:pPr>
              <a:lnSpc>
                <a:spcPts val="1875"/>
              </a:lnSpc>
            </a:pPr>
            <a:r>
              <a:rPr lang="en-US" sz="1267" spc="-42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samantha.bryngelson@aleragroup.com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6F5EF766-94F1-6AA9-E8C2-04D9E71A1182}"/>
              </a:ext>
            </a:extLst>
          </p:cNvPr>
          <p:cNvGrpSpPr>
            <a:grpSpLocks noChangeAspect="1"/>
          </p:cNvGrpSpPr>
          <p:nvPr/>
        </p:nvGrpSpPr>
        <p:grpSpPr>
          <a:xfrm>
            <a:off x="273637" y="4748506"/>
            <a:ext cx="868209" cy="1242975"/>
            <a:chOff x="0" y="0"/>
            <a:chExt cx="10591800" cy="15163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EC0E60C-534D-1E7A-8471-FF16CA133AF6}"/>
                </a:ext>
              </a:extLst>
            </p:cNvPr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4"/>
              <a:stretch>
                <a:fillRect t="-2482" b="-248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DD06C33-0960-224E-63D3-C498002E2ED7}"/>
              </a:ext>
            </a:extLst>
          </p:cNvPr>
          <p:cNvSpPr txBox="1"/>
          <p:nvPr/>
        </p:nvSpPr>
        <p:spPr>
          <a:xfrm>
            <a:off x="1191949" y="5076131"/>
            <a:ext cx="1945368" cy="70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9"/>
              </a:lnSpc>
            </a:pPr>
            <a:r>
              <a:rPr lang="en-US" sz="867" spc="-17" dirty="0">
                <a:solidFill>
                  <a:schemeClr val="bg2">
                    <a:lumMod val="60000"/>
                    <a:lumOff val="40000"/>
                  </a:schemeClr>
                </a:solidFill>
                <a:latin typeface="Avenir Next LT Pro Light" panose="020B0304020202020204" pitchFamily="34" charset="0"/>
                <a:ea typeface="Montserrat Extra-Light"/>
                <a:cs typeface="Montserrat Extra-Light"/>
                <a:sym typeface="Montserrat Extra-Light"/>
              </a:rPr>
              <a:t>Commercial Product &amp; Marketing Specialist</a:t>
            </a:r>
          </a:p>
          <a:p>
            <a:pPr>
              <a:lnSpc>
                <a:spcPts val="999"/>
              </a:lnSpc>
            </a:pPr>
            <a:endParaRPr lang="en-US" sz="867" spc="-17" dirty="0">
              <a:solidFill>
                <a:srgbClr val="000000"/>
              </a:solidFill>
              <a:latin typeface="Montserrat Extra-Light"/>
              <a:ea typeface="Montserrat Extra-Light"/>
              <a:cs typeface="Montserrat Extra-Light"/>
              <a:sym typeface="Montserrat Extra-Light"/>
            </a:endParaRPr>
          </a:p>
          <a:p>
            <a:pPr>
              <a:lnSpc>
                <a:spcPts val="1269"/>
              </a:lnSpc>
            </a:pPr>
            <a:r>
              <a:rPr lang="en-US" sz="867" spc="-29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(608) 470-4329</a:t>
            </a:r>
          </a:p>
          <a:p>
            <a:pPr>
              <a:lnSpc>
                <a:spcPts val="1269"/>
              </a:lnSpc>
            </a:pPr>
            <a:r>
              <a:rPr lang="en-US" sz="867" spc="-29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barbara.conway@aleragroup.com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3C615BDF-E6B4-A5F0-CEE3-04AFC15D304E}"/>
              </a:ext>
            </a:extLst>
          </p:cNvPr>
          <p:cNvGrpSpPr>
            <a:grpSpLocks noChangeAspect="1"/>
          </p:cNvGrpSpPr>
          <p:nvPr/>
        </p:nvGrpSpPr>
        <p:grpSpPr>
          <a:xfrm>
            <a:off x="3251930" y="4757067"/>
            <a:ext cx="868209" cy="1242975"/>
            <a:chOff x="0" y="0"/>
            <a:chExt cx="10591800" cy="15163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B8CCA89-5389-7F67-CA85-2756706938A9}"/>
                </a:ext>
              </a:extLst>
            </p:cNvPr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5"/>
              <a:stretch>
                <a:fillRect b="-477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6D8FACA1-D392-AF2E-1003-B3888B43258C}"/>
              </a:ext>
            </a:extLst>
          </p:cNvPr>
          <p:cNvSpPr txBox="1"/>
          <p:nvPr/>
        </p:nvSpPr>
        <p:spPr>
          <a:xfrm>
            <a:off x="4170940" y="5084691"/>
            <a:ext cx="1651819" cy="70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9"/>
              </a:lnSpc>
            </a:pPr>
            <a:r>
              <a:rPr lang="en-US" sz="867" spc="-17" dirty="0">
                <a:solidFill>
                  <a:schemeClr val="bg2">
                    <a:lumMod val="60000"/>
                    <a:lumOff val="40000"/>
                  </a:schemeClr>
                </a:solidFill>
                <a:latin typeface="Avenir Next LT Pro Light" panose="020B0304020202020204" pitchFamily="34" charset="0"/>
                <a:ea typeface="Montserrat Extra-Light"/>
                <a:cs typeface="Montserrat Extra-Light"/>
                <a:sym typeface="Montserrat Extra-Light"/>
              </a:rPr>
              <a:t>Claims Specialist</a:t>
            </a:r>
          </a:p>
          <a:p>
            <a:pPr>
              <a:lnSpc>
                <a:spcPts val="999"/>
              </a:lnSpc>
            </a:pPr>
            <a:endParaRPr lang="en-US" sz="867" spc="-17" dirty="0">
              <a:solidFill>
                <a:srgbClr val="000000"/>
              </a:solidFill>
              <a:latin typeface="Montserrat Extra-Light"/>
              <a:ea typeface="Montserrat Extra-Light"/>
              <a:cs typeface="Montserrat Extra-Light"/>
              <a:sym typeface="Montserrat Extra-Light"/>
            </a:endParaRPr>
          </a:p>
          <a:p>
            <a:pPr>
              <a:lnSpc>
                <a:spcPts val="999"/>
              </a:lnSpc>
            </a:pPr>
            <a:endParaRPr lang="en-US" sz="867" spc="-17" dirty="0">
              <a:solidFill>
                <a:srgbClr val="000000"/>
              </a:solidFill>
              <a:latin typeface="Montserrat Extra-Light"/>
              <a:ea typeface="Montserrat Extra-Light"/>
              <a:cs typeface="Montserrat Extra-Light"/>
              <a:sym typeface="Montserrat Extra-Light"/>
            </a:endParaRPr>
          </a:p>
          <a:p>
            <a:pPr>
              <a:lnSpc>
                <a:spcPts val="1269"/>
              </a:lnSpc>
            </a:pPr>
            <a:r>
              <a:rPr lang="en-US" sz="867" spc="-29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(920) 383-8205</a:t>
            </a:r>
          </a:p>
          <a:p>
            <a:pPr>
              <a:lnSpc>
                <a:spcPts val="1269"/>
              </a:lnSpc>
            </a:pPr>
            <a:r>
              <a:rPr lang="en-US" sz="867" spc="-29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deanna.lutz@aleragroup.com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C5C1884-5032-A50C-DA17-5E39FF99C5F2}"/>
              </a:ext>
            </a:extLst>
          </p:cNvPr>
          <p:cNvGrpSpPr>
            <a:grpSpLocks noChangeAspect="1"/>
          </p:cNvGrpSpPr>
          <p:nvPr/>
        </p:nvGrpSpPr>
        <p:grpSpPr>
          <a:xfrm>
            <a:off x="6377848" y="4765627"/>
            <a:ext cx="868209" cy="1242975"/>
            <a:chOff x="0" y="0"/>
            <a:chExt cx="10591800" cy="15163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4E9BC65-A094-1A02-92C7-F00464C8BA78}"/>
                </a:ext>
              </a:extLst>
            </p:cNvPr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6"/>
              <a:stretch>
                <a:fillRect b="-503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DAFCFA42-F6E4-A4F9-2E12-347AB10F2C86}"/>
              </a:ext>
            </a:extLst>
          </p:cNvPr>
          <p:cNvSpPr txBox="1"/>
          <p:nvPr/>
        </p:nvSpPr>
        <p:spPr>
          <a:xfrm>
            <a:off x="7275312" y="5093252"/>
            <a:ext cx="1810577" cy="70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9"/>
              </a:lnSpc>
            </a:pPr>
            <a:r>
              <a:rPr lang="en-US" sz="867" spc="-17" dirty="0">
                <a:solidFill>
                  <a:schemeClr val="bg2">
                    <a:lumMod val="60000"/>
                    <a:lumOff val="40000"/>
                  </a:schemeClr>
                </a:solidFill>
                <a:latin typeface="Avenir Next LT Pro Light" panose="020B0304020202020204" pitchFamily="34" charset="0"/>
                <a:ea typeface="Montserrat Extra-Light"/>
                <a:cs typeface="Montserrat Extra-Light"/>
                <a:sym typeface="Montserrat Extra-Light"/>
              </a:rPr>
              <a:t>Risk Management Specialist</a:t>
            </a:r>
          </a:p>
          <a:p>
            <a:pPr>
              <a:lnSpc>
                <a:spcPts val="999"/>
              </a:lnSpc>
            </a:pPr>
            <a:endParaRPr lang="en-US" sz="867" spc="-17" dirty="0">
              <a:solidFill>
                <a:srgbClr val="000000"/>
              </a:solidFill>
              <a:latin typeface="Montserrat Extra-Light"/>
              <a:ea typeface="Montserrat Extra-Light"/>
              <a:cs typeface="Montserrat Extra-Light"/>
              <a:sym typeface="Montserrat Extra-Light"/>
            </a:endParaRPr>
          </a:p>
          <a:p>
            <a:pPr>
              <a:lnSpc>
                <a:spcPts val="999"/>
              </a:lnSpc>
            </a:pPr>
            <a:endParaRPr lang="en-US" sz="867" spc="-17" dirty="0">
              <a:solidFill>
                <a:srgbClr val="000000"/>
              </a:solidFill>
              <a:latin typeface="Montserrat Extra-Light"/>
              <a:ea typeface="Montserrat Extra-Light"/>
              <a:cs typeface="Montserrat Extra-Light"/>
              <a:sym typeface="Montserrat Extra-Light"/>
            </a:endParaRPr>
          </a:p>
          <a:p>
            <a:pPr>
              <a:lnSpc>
                <a:spcPts val="1269"/>
              </a:lnSpc>
            </a:pPr>
            <a:r>
              <a:rPr lang="en-US" sz="867" spc="-29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(920) 383-8177</a:t>
            </a:r>
          </a:p>
          <a:p>
            <a:pPr>
              <a:lnSpc>
                <a:spcPts val="1269"/>
              </a:lnSpc>
            </a:pPr>
            <a:r>
              <a:rPr lang="en-US" sz="867" spc="-29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jason.trader@aleragroup.com</a:t>
            </a: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5340F4E0-1787-262E-4C19-AEA1F291B504}"/>
              </a:ext>
            </a:extLst>
          </p:cNvPr>
          <p:cNvSpPr/>
          <p:nvPr/>
        </p:nvSpPr>
        <p:spPr>
          <a:xfrm flipH="1" flipV="1">
            <a:off x="3029680" y="5053414"/>
            <a:ext cx="0" cy="884825"/>
          </a:xfrm>
          <a:prstGeom prst="line">
            <a:avLst/>
          </a:prstGeom>
          <a:ln w="19050" cap="rnd">
            <a:solidFill>
              <a:srgbClr val="000000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E0244520-2E48-31E3-B284-E4A21A81764C}"/>
              </a:ext>
            </a:extLst>
          </p:cNvPr>
          <p:cNvSpPr/>
          <p:nvPr/>
        </p:nvSpPr>
        <p:spPr>
          <a:xfrm flipV="1">
            <a:off x="6102350" y="5038344"/>
            <a:ext cx="0" cy="884825"/>
          </a:xfrm>
          <a:prstGeom prst="line">
            <a:avLst/>
          </a:prstGeom>
          <a:ln w="19050" cap="rnd">
            <a:solidFill>
              <a:srgbClr val="000000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77302E6B-F1C5-8755-C3D2-E58B238309C8}"/>
              </a:ext>
            </a:extLst>
          </p:cNvPr>
          <p:cNvGrpSpPr>
            <a:grpSpLocks noChangeAspect="1"/>
          </p:cNvGrpSpPr>
          <p:nvPr/>
        </p:nvGrpSpPr>
        <p:grpSpPr>
          <a:xfrm>
            <a:off x="9302383" y="4757067"/>
            <a:ext cx="868209" cy="1242975"/>
            <a:chOff x="0" y="0"/>
            <a:chExt cx="10591800" cy="15163800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5EFED18-9906-D999-90B4-EE3829677E72}"/>
                </a:ext>
              </a:extLst>
            </p:cNvPr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7"/>
              <a:stretch>
                <a:fillRect t="-2518" b="-251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28A3C2E8-2F5E-E887-D2BB-A267571C6094}"/>
              </a:ext>
            </a:extLst>
          </p:cNvPr>
          <p:cNvSpPr txBox="1"/>
          <p:nvPr/>
        </p:nvSpPr>
        <p:spPr>
          <a:xfrm>
            <a:off x="10199846" y="5084691"/>
            <a:ext cx="1937357" cy="70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9"/>
              </a:lnSpc>
            </a:pPr>
            <a:r>
              <a:rPr lang="en-US" sz="867" spc="-17" dirty="0">
                <a:solidFill>
                  <a:schemeClr val="bg2">
                    <a:lumMod val="60000"/>
                    <a:lumOff val="40000"/>
                  </a:schemeClr>
                </a:solidFill>
                <a:latin typeface="Avenir Next LT Pro Light" panose="020B0304020202020204" pitchFamily="34" charset="0"/>
                <a:ea typeface="Montserrat Extra-Light"/>
                <a:cs typeface="Montserrat Extra-Light"/>
                <a:sym typeface="Montserrat Extra-Light"/>
              </a:rPr>
              <a:t>Client Resource Coordinator</a:t>
            </a:r>
          </a:p>
          <a:p>
            <a:pPr>
              <a:lnSpc>
                <a:spcPts val="999"/>
              </a:lnSpc>
            </a:pPr>
            <a:endParaRPr lang="en-US" sz="867" spc="-17" dirty="0">
              <a:solidFill>
                <a:srgbClr val="000000"/>
              </a:solidFill>
              <a:latin typeface="Montserrat Extra-Light"/>
              <a:ea typeface="Montserrat Extra-Light"/>
              <a:cs typeface="Montserrat Extra-Light"/>
              <a:sym typeface="Montserrat Extra-Light"/>
            </a:endParaRPr>
          </a:p>
          <a:p>
            <a:pPr>
              <a:lnSpc>
                <a:spcPts val="999"/>
              </a:lnSpc>
            </a:pPr>
            <a:endParaRPr lang="en-US" sz="867" spc="-17" dirty="0">
              <a:solidFill>
                <a:srgbClr val="000000"/>
              </a:solidFill>
              <a:latin typeface="Montserrat Extra-Light"/>
              <a:ea typeface="Montserrat Extra-Light"/>
              <a:cs typeface="Montserrat Extra-Light"/>
              <a:sym typeface="Montserrat Extra-Light"/>
            </a:endParaRPr>
          </a:p>
          <a:p>
            <a:pPr>
              <a:lnSpc>
                <a:spcPts val="1269"/>
              </a:lnSpc>
            </a:pPr>
            <a:r>
              <a:rPr lang="en-US" sz="867" spc="-29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(608) 791-3160</a:t>
            </a:r>
          </a:p>
          <a:p>
            <a:pPr>
              <a:lnSpc>
                <a:spcPts val="1269"/>
              </a:lnSpc>
            </a:pPr>
            <a:r>
              <a:rPr lang="en-US" sz="867" spc="-29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 lydia.malecek@aleragroup.com</a:t>
            </a:r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7E8BA3F4-4EAA-874A-5D68-50BAB9575B23}"/>
              </a:ext>
            </a:extLst>
          </p:cNvPr>
          <p:cNvSpPr/>
          <p:nvPr/>
        </p:nvSpPr>
        <p:spPr>
          <a:xfrm flipV="1">
            <a:off x="9070799" y="5038344"/>
            <a:ext cx="0" cy="884825"/>
          </a:xfrm>
          <a:prstGeom prst="line">
            <a:avLst/>
          </a:prstGeom>
          <a:ln w="19050" cap="rnd">
            <a:solidFill>
              <a:srgbClr val="000000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DF3E603-2B0F-5F0B-492C-8D1D6DEF2533}"/>
              </a:ext>
            </a:extLst>
          </p:cNvPr>
          <p:cNvGrpSpPr/>
          <p:nvPr/>
        </p:nvGrpSpPr>
        <p:grpSpPr>
          <a:xfrm>
            <a:off x="-18197" y="6749143"/>
            <a:ext cx="12210197" cy="129329"/>
            <a:chOff x="0" y="0"/>
            <a:chExt cx="5222155" cy="10716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50C6834-AD9B-0BA3-43DF-FF6CBB83F6BD}"/>
                </a:ext>
              </a:extLst>
            </p:cNvPr>
            <p:cNvSpPr/>
            <p:nvPr/>
          </p:nvSpPr>
          <p:spPr>
            <a:xfrm>
              <a:off x="0" y="0"/>
              <a:ext cx="5222155" cy="107169"/>
            </a:xfrm>
            <a:custGeom>
              <a:avLst/>
              <a:gdLst/>
              <a:ahLst/>
              <a:cxnLst/>
              <a:rect l="l" t="t" r="r" b="b"/>
              <a:pathLst>
                <a:path w="5222155" h="107169">
                  <a:moveTo>
                    <a:pt x="0" y="0"/>
                  </a:moveTo>
                  <a:lnTo>
                    <a:pt x="5222155" y="0"/>
                  </a:lnTo>
                  <a:lnTo>
                    <a:pt x="5222155" y="107169"/>
                  </a:lnTo>
                  <a:lnTo>
                    <a:pt x="0" y="107169"/>
                  </a:lnTo>
                  <a:close/>
                </a:path>
              </a:pathLst>
            </a:custGeom>
            <a:solidFill>
              <a:srgbClr val="00507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E8E8B3C-05EE-BE33-1B3A-F60B1D614F98}"/>
                </a:ext>
              </a:extLst>
            </p:cNvPr>
            <p:cNvSpPr txBox="1"/>
            <p:nvPr/>
          </p:nvSpPr>
          <p:spPr>
            <a:xfrm>
              <a:off x="0" y="-57150"/>
              <a:ext cx="5222155" cy="1643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53"/>
                </a:lnSpc>
              </a:pPr>
              <a:endParaRPr sz="1200"/>
            </a:p>
          </p:txBody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7B04AE94-CC9B-8623-0B8E-566336418711}"/>
              </a:ext>
            </a:extLst>
          </p:cNvPr>
          <p:cNvSpPr txBox="1"/>
          <p:nvPr/>
        </p:nvSpPr>
        <p:spPr>
          <a:xfrm>
            <a:off x="2204906" y="2585896"/>
            <a:ext cx="358426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82"/>
              </a:lnSpc>
            </a:pPr>
            <a:r>
              <a:rPr lang="en-US" sz="2200" b="1" spc="-21" dirty="0">
                <a:solidFill>
                  <a:srgbClr val="000000"/>
                </a:solidFill>
                <a:latin typeface="Avenir Next LT Pro" panose="020B0504020202020204" pitchFamily="34" charset="0"/>
                <a:ea typeface="Montserrat Bold"/>
                <a:cs typeface="Montserrat Bold"/>
                <a:sym typeface="Montserrat Bold"/>
              </a:rPr>
              <a:t>Sam Bryngelson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3A3C4B60-8EED-E2FF-E5F6-9ABAF310AE46}"/>
              </a:ext>
            </a:extLst>
          </p:cNvPr>
          <p:cNvSpPr txBox="1"/>
          <p:nvPr/>
        </p:nvSpPr>
        <p:spPr>
          <a:xfrm>
            <a:off x="973777" y="4241115"/>
            <a:ext cx="42078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19"/>
              </a:lnSpc>
            </a:pPr>
            <a:r>
              <a:rPr lang="en-US" sz="1000" spc="-5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Sam helps transfer your risk with a tailored insurance policy and improves all aspects of your risk profile.  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A31790A6-38F6-A144-9268-A5D539A7CDFA}"/>
              </a:ext>
            </a:extLst>
          </p:cNvPr>
          <p:cNvSpPr txBox="1"/>
          <p:nvPr/>
        </p:nvSpPr>
        <p:spPr>
          <a:xfrm>
            <a:off x="1191949" y="4832348"/>
            <a:ext cx="1774231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23"/>
              </a:lnSpc>
            </a:pPr>
            <a:r>
              <a:rPr lang="en-US" sz="1467" b="1" spc="-13" dirty="0">
                <a:solidFill>
                  <a:srgbClr val="000000"/>
                </a:solidFill>
                <a:latin typeface="Avenir Next LT Pro" panose="020B0504020202020204" pitchFamily="34" charset="0"/>
                <a:ea typeface="Montserrat Bold"/>
                <a:cs typeface="Montserrat Bold"/>
                <a:sym typeface="Montserrat Bold"/>
              </a:rPr>
              <a:t>Barbara Conway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FF0CA796-66CB-C713-8BAF-4CFAD2B1D56F}"/>
              </a:ext>
            </a:extLst>
          </p:cNvPr>
          <p:cNvSpPr txBox="1"/>
          <p:nvPr/>
        </p:nvSpPr>
        <p:spPr>
          <a:xfrm>
            <a:off x="273637" y="6081723"/>
            <a:ext cx="2620143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1"/>
              </a:lnSpc>
            </a:pPr>
            <a:r>
              <a:rPr lang="en-US" sz="867" spc="-12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Barbara focuses on placing your risk with the most suitable carriers to fit your needs.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A76A343-472E-DEBC-3255-B7AE501697A8}"/>
              </a:ext>
            </a:extLst>
          </p:cNvPr>
          <p:cNvSpPr txBox="1"/>
          <p:nvPr/>
        </p:nvSpPr>
        <p:spPr>
          <a:xfrm>
            <a:off x="4175986" y="4832348"/>
            <a:ext cx="1646772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23"/>
              </a:lnSpc>
            </a:pPr>
            <a:r>
              <a:rPr lang="en-US" sz="1467" b="1" spc="-13">
                <a:solidFill>
                  <a:srgbClr val="000000"/>
                </a:solidFill>
                <a:latin typeface="Avenir Next LT Pro" panose="020B0504020202020204" pitchFamily="34" charset="0"/>
                <a:ea typeface="Montserrat Bold"/>
                <a:cs typeface="Montserrat Bold"/>
                <a:sym typeface="Montserrat Bold"/>
              </a:rPr>
              <a:t>Deanna Lutz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9F7AF599-E3B0-9BA1-78E1-6A430618F81F}"/>
              </a:ext>
            </a:extLst>
          </p:cNvPr>
          <p:cNvSpPr txBox="1"/>
          <p:nvPr/>
        </p:nvSpPr>
        <p:spPr>
          <a:xfrm>
            <a:off x="3251930" y="6081723"/>
            <a:ext cx="2915957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1"/>
              </a:lnSpc>
            </a:pPr>
            <a:r>
              <a:rPr lang="en-US" sz="900" dirty="0"/>
              <a:t>Deanna facilitates your claims and provides advocacy on your behalf.</a:t>
            </a:r>
            <a:endParaRPr lang="en-US" sz="867" spc="-12" dirty="0">
              <a:solidFill>
                <a:srgbClr val="000000"/>
              </a:solidFill>
              <a:latin typeface="Avenir Next LT Pro" panose="020B0504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0DA0EC76-C415-2E43-5406-ADD6513E258F}"/>
              </a:ext>
            </a:extLst>
          </p:cNvPr>
          <p:cNvSpPr txBox="1"/>
          <p:nvPr/>
        </p:nvSpPr>
        <p:spPr>
          <a:xfrm>
            <a:off x="7275312" y="4832348"/>
            <a:ext cx="1205426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23"/>
              </a:lnSpc>
            </a:pPr>
            <a:r>
              <a:rPr lang="en-US" sz="1467" b="1" spc="-13">
                <a:solidFill>
                  <a:srgbClr val="000000"/>
                </a:solidFill>
                <a:latin typeface="Avenir Next LT Pro" panose="020B0504020202020204" pitchFamily="34" charset="0"/>
                <a:ea typeface="Montserrat Bold"/>
                <a:cs typeface="Montserrat Bold"/>
                <a:sym typeface="Montserrat Bold"/>
              </a:rPr>
              <a:t>Jason Trader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05CE9250-9066-F860-B1CE-8B4713F594EB}"/>
              </a:ext>
            </a:extLst>
          </p:cNvPr>
          <p:cNvSpPr txBox="1"/>
          <p:nvPr/>
        </p:nvSpPr>
        <p:spPr>
          <a:xfrm>
            <a:off x="6377848" y="6081723"/>
            <a:ext cx="2600010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1"/>
              </a:lnSpc>
            </a:pPr>
            <a:r>
              <a:rPr lang="en-US" sz="900" dirty="0"/>
              <a:t>Jason helps you drive a culture of safety and compliance throughout your workplace.</a:t>
            </a:r>
            <a:endParaRPr lang="en-US" sz="867" spc="-12" dirty="0">
              <a:solidFill>
                <a:srgbClr val="000000"/>
              </a:solidFill>
              <a:latin typeface="Avenir Next LT Pro" panose="020B0504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BE622E72-0788-4BD8-93FE-449850750CC4}"/>
              </a:ext>
            </a:extLst>
          </p:cNvPr>
          <p:cNvSpPr txBox="1"/>
          <p:nvPr/>
        </p:nvSpPr>
        <p:spPr>
          <a:xfrm>
            <a:off x="10199846" y="4832348"/>
            <a:ext cx="1616361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23"/>
              </a:lnSpc>
            </a:pPr>
            <a:r>
              <a:rPr lang="en-US" sz="1467" b="1" spc="-13">
                <a:solidFill>
                  <a:srgbClr val="000000"/>
                </a:solidFill>
                <a:latin typeface="Avenir Next LT Pro" panose="020B0504020202020204" pitchFamily="34" charset="0"/>
                <a:ea typeface="Montserrat Bold"/>
                <a:cs typeface="Montserrat Bold"/>
                <a:sym typeface="Montserrat Bold"/>
              </a:rPr>
              <a:t>Lydia Malecek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D1AC37E8-A1D9-1C7F-0313-8B019197B4BC}"/>
              </a:ext>
            </a:extLst>
          </p:cNvPr>
          <p:cNvSpPr txBox="1"/>
          <p:nvPr/>
        </p:nvSpPr>
        <p:spPr>
          <a:xfrm>
            <a:off x="9302384" y="6081723"/>
            <a:ext cx="2615980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1"/>
              </a:lnSpc>
            </a:pPr>
            <a:r>
              <a:rPr lang="en-US" sz="900" dirty="0"/>
              <a:t>Lydia delivers in-house and carrier resources to help improve your business beyond the policy.</a:t>
            </a:r>
            <a:endParaRPr lang="en-US" sz="867" spc="-12" dirty="0">
              <a:solidFill>
                <a:srgbClr val="000000"/>
              </a:solidFill>
              <a:latin typeface="Avenir Next LT Pro" panose="020B0504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B8B0210B-3514-4F6D-F6C2-EB92F7B93B9E}"/>
              </a:ext>
            </a:extLst>
          </p:cNvPr>
          <p:cNvSpPr txBox="1"/>
          <p:nvPr/>
        </p:nvSpPr>
        <p:spPr>
          <a:xfrm>
            <a:off x="8043082" y="2985023"/>
            <a:ext cx="3773124" cy="851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75"/>
              </a:lnSpc>
            </a:pPr>
            <a:r>
              <a:rPr lang="en-US" sz="1267" spc="-25" dirty="0">
                <a:solidFill>
                  <a:schemeClr val="bg2">
                    <a:lumMod val="60000"/>
                    <a:lumOff val="40000"/>
                  </a:schemeClr>
                </a:solidFill>
                <a:latin typeface="Avenir Next LT Pro Light" panose="020B0304020202020204" pitchFamily="34" charset="0"/>
                <a:ea typeface="Montserrat Extra-Light"/>
                <a:cs typeface="Montserrat Extra-Light"/>
                <a:sym typeface="Montserrat Extra-Light"/>
              </a:rPr>
              <a:t>Customer Service - Agent</a:t>
            </a:r>
          </a:p>
          <a:p>
            <a:pPr>
              <a:lnSpc>
                <a:spcPts val="1475"/>
              </a:lnSpc>
            </a:pPr>
            <a:endParaRPr lang="en-US" sz="1267" spc="-25" dirty="0">
              <a:solidFill>
                <a:srgbClr val="000000"/>
              </a:solidFill>
              <a:latin typeface="Montserrat Extra-Light"/>
              <a:ea typeface="Montserrat Extra-Light"/>
              <a:cs typeface="Montserrat Extra-Light"/>
              <a:sym typeface="Montserrat Extra-Light"/>
            </a:endParaRPr>
          </a:p>
          <a:p>
            <a:pPr>
              <a:lnSpc>
                <a:spcPts val="1875"/>
              </a:lnSpc>
            </a:pPr>
            <a:r>
              <a:rPr lang="en-US" sz="1267" spc="-42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(608) 740-3896</a:t>
            </a:r>
          </a:p>
          <a:p>
            <a:pPr>
              <a:lnSpc>
                <a:spcPts val="1875"/>
              </a:lnSpc>
            </a:pPr>
            <a:r>
              <a:rPr lang="en-US" sz="1267" spc="-42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george.weidert@aleragroup.com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ECC86191-6BE5-73AB-6872-D027350C7F29}"/>
              </a:ext>
            </a:extLst>
          </p:cNvPr>
          <p:cNvSpPr txBox="1"/>
          <p:nvPr/>
        </p:nvSpPr>
        <p:spPr>
          <a:xfrm>
            <a:off x="8043082" y="2585896"/>
            <a:ext cx="3691718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82"/>
              </a:lnSpc>
            </a:pPr>
            <a:r>
              <a:rPr lang="en-US" sz="2200" b="1" spc="-21" dirty="0">
                <a:solidFill>
                  <a:srgbClr val="000000"/>
                </a:solidFill>
                <a:latin typeface="Avenir Next LT Pro" panose="020B0504020202020204" pitchFamily="34" charset="0"/>
                <a:ea typeface="Montserrat Bold"/>
                <a:cs typeface="Montserrat Bold"/>
                <a:sym typeface="Montserrat Bold"/>
              </a:rPr>
              <a:t>George Weidert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AAE94483-6833-DC9C-0C48-9194326BE998}"/>
              </a:ext>
            </a:extLst>
          </p:cNvPr>
          <p:cNvSpPr txBox="1"/>
          <p:nvPr/>
        </p:nvSpPr>
        <p:spPr>
          <a:xfrm>
            <a:off x="6811949" y="4245805"/>
            <a:ext cx="415347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19"/>
              </a:lnSpc>
            </a:pPr>
            <a:r>
              <a:rPr lang="en-US" sz="1000" dirty="0">
                <a:solidFill>
                  <a:srgbClr val="000000"/>
                </a:solidFill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George provides exceptional service and supports your day-to-day service needs.</a:t>
            </a:r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2AA555A0-7B5B-F2C4-0B28-86BE5C8C456D}"/>
              </a:ext>
            </a:extLst>
          </p:cNvPr>
          <p:cNvSpPr/>
          <p:nvPr/>
        </p:nvSpPr>
        <p:spPr>
          <a:xfrm>
            <a:off x="0" y="0"/>
            <a:ext cx="12192000" cy="2290909"/>
          </a:xfrm>
          <a:custGeom>
            <a:avLst/>
            <a:gdLst/>
            <a:ahLst/>
            <a:cxnLst/>
            <a:rect l="l" t="t" r="r" b="b"/>
            <a:pathLst>
              <a:path w="18578729" h="3436363">
                <a:moveTo>
                  <a:pt x="0" y="0"/>
                </a:moveTo>
                <a:lnTo>
                  <a:pt x="18578729" y="0"/>
                </a:lnTo>
                <a:lnTo>
                  <a:pt x="18578729" y="3436363"/>
                </a:lnTo>
                <a:lnTo>
                  <a:pt x="0" y="34363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072" t="-30273" r="-15206" b="-19622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552119FA-A21F-75A4-C006-BA41FBB96868}"/>
              </a:ext>
            </a:extLst>
          </p:cNvPr>
          <p:cNvSpPr txBox="1"/>
          <p:nvPr/>
        </p:nvSpPr>
        <p:spPr>
          <a:xfrm>
            <a:off x="8395063" y="1442341"/>
            <a:ext cx="3481523" cy="706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76"/>
              </a:lnSpc>
              <a:spcBef>
                <a:spcPct val="0"/>
              </a:spcBef>
            </a:pPr>
            <a:r>
              <a:rPr lang="en-US" sz="4000" dirty="0">
                <a:solidFill>
                  <a:srgbClr val="FFFFFF"/>
                </a:solidFill>
                <a:latin typeface="+mj-lt"/>
                <a:ea typeface="Cormorant Garamond"/>
                <a:cs typeface="Cormorant Garamond"/>
                <a:sym typeface="Cormorant Garamond"/>
              </a:rPr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142148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7F3B4C-BB96-FF50-48C0-AF36FF2F30EB}"/>
              </a:ext>
            </a:extLst>
          </p:cNvPr>
          <p:cNvSpPr/>
          <p:nvPr/>
        </p:nvSpPr>
        <p:spPr>
          <a:xfrm>
            <a:off x="34546" y="1529586"/>
            <a:ext cx="12157454" cy="2096793"/>
          </a:xfrm>
          <a:prstGeom prst="rect">
            <a:avLst/>
          </a:prstGeom>
          <a:solidFill>
            <a:schemeClr val="tx2">
              <a:lumMod val="20000"/>
              <a:lumOff val="8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7E61CB-020F-BAD3-0D8F-DF4E8979AD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0856" y="6353531"/>
            <a:ext cx="2947214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FEF16-6F7E-5DC4-3C32-142123DF2DFF}"/>
              </a:ext>
            </a:extLst>
          </p:cNvPr>
          <p:cNvSpPr txBox="1">
            <a:spLocks/>
          </p:cNvSpPr>
          <p:nvPr/>
        </p:nvSpPr>
        <p:spPr>
          <a:xfrm>
            <a:off x="531434" y="309517"/>
            <a:ext cx="11229978" cy="10972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Broker Selection vs Bidding</a:t>
            </a:r>
          </a:p>
          <a:p>
            <a:r>
              <a:rPr lang="en-US" sz="1600" i="1" dirty="0"/>
              <a:t>Part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968746-892D-577C-4575-9E2DF76FE67A}"/>
              </a:ext>
            </a:extLst>
          </p:cNvPr>
          <p:cNvSpPr txBox="1">
            <a:spLocks/>
          </p:cNvSpPr>
          <p:nvPr/>
        </p:nvSpPr>
        <p:spPr bwMode="gray">
          <a:xfrm>
            <a:off x="531434" y="1874037"/>
            <a:ext cx="6428316" cy="14268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Time &amp; Efficiency</a:t>
            </a:r>
          </a:p>
          <a:p>
            <a:pPr lvl="1"/>
            <a:r>
              <a:rPr lang="en-US" sz="1400" dirty="0"/>
              <a:t>More brokers = </a:t>
            </a:r>
            <a:r>
              <a:rPr lang="en-US" sz="1400" b="1" dirty="0"/>
              <a:t>more duplicated work </a:t>
            </a:r>
            <a:r>
              <a:rPr lang="en-US" sz="1400" dirty="0"/>
              <a:t>(underwriting questions, supplements, LC visits, proposals, follow ups, etc.)</a:t>
            </a:r>
          </a:p>
          <a:p>
            <a:pPr lvl="1"/>
            <a:r>
              <a:rPr lang="en-US" sz="1400" dirty="0"/>
              <a:t>Increased quoting efforts by brokers &amp; carriers = </a:t>
            </a:r>
            <a:r>
              <a:rPr lang="en-US" sz="1400" b="1" dirty="0"/>
              <a:t>higher sales pressure</a:t>
            </a:r>
          </a:p>
          <a:p>
            <a:endParaRPr lang="en-US" sz="1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168BA4-CFA8-7209-9F54-BDD5DB1596CC}"/>
              </a:ext>
            </a:extLst>
          </p:cNvPr>
          <p:cNvSpPr txBox="1">
            <a:spLocks/>
          </p:cNvSpPr>
          <p:nvPr/>
        </p:nvSpPr>
        <p:spPr bwMode="gray">
          <a:xfrm>
            <a:off x="531435" y="4039337"/>
            <a:ext cx="5914142" cy="14268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Insurance Market Access</a:t>
            </a:r>
          </a:p>
          <a:p>
            <a:pPr marL="519113" lvl="1" indent="-285750"/>
            <a:r>
              <a:rPr lang="en-US" sz="1400" dirty="0"/>
              <a:t>Carriers assign brokers on a </a:t>
            </a:r>
            <a:r>
              <a:rPr lang="en-US" sz="1400" b="1" dirty="0"/>
              <a:t>first-come, first-served </a:t>
            </a:r>
            <a:r>
              <a:rPr lang="en-US" sz="1400" dirty="0"/>
              <a:t>basis</a:t>
            </a:r>
          </a:p>
          <a:p>
            <a:pPr marL="519113" lvl="1" indent="-285750"/>
            <a:r>
              <a:rPr lang="en-US" sz="1400" dirty="0"/>
              <a:t>Incumbents often </a:t>
            </a:r>
            <a:r>
              <a:rPr lang="en-US" sz="1400" b="1" dirty="0"/>
              <a:t>block markets</a:t>
            </a:r>
            <a:r>
              <a:rPr lang="en-US" sz="1400" dirty="0"/>
              <a:t>; new brokers rush to compete</a:t>
            </a:r>
          </a:p>
          <a:p>
            <a:pPr marL="519113" lvl="1" indent="-285750"/>
            <a:r>
              <a:rPr lang="en-US" sz="1400" dirty="0"/>
              <a:t>Risk: </a:t>
            </a:r>
            <a:r>
              <a:rPr lang="en-US" sz="1400" b="1" dirty="0"/>
              <a:t>Strong markets go to weak brokers</a:t>
            </a:r>
            <a:r>
              <a:rPr lang="en-US" sz="1400" dirty="0"/>
              <a:t>, resulting in “rolling” and other subpar outcomes</a:t>
            </a:r>
          </a:p>
          <a:p>
            <a:endParaRPr lang="en-US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DB76D3-A08A-0605-9B6F-C1D34B79B6D0}"/>
              </a:ext>
            </a:extLst>
          </p:cNvPr>
          <p:cNvSpPr/>
          <p:nvPr/>
        </p:nvSpPr>
        <p:spPr>
          <a:xfrm>
            <a:off x="153824" y="6358071"/>
            <a:ext cx="1991170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logo with blue and green lines&#10;&#10;AI-generated content may be incorrect.">
            <a:extLst>
              <a:ext uri="{FF2B5EF4-FFF2-40B4-BE49-F238E27FC236}">
                <a16:creationId xmlns:a16="http://schemas.microsoft.com/office/drawing/2014/main" id="{FE138CCA-2187-ED77-7D32-D1E9BF94C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6358071"/>
            <a:ext cx="1131740" cy="418744"/>
          </a:xfrm>
          <a:prstGeom prst="rect">
            <a:avLst/>
          </a:prstGeom>
        </p:spPr>
      </p:pic>
      <p:pic>
        <p:nvPicPr>
          <p:cNvPr id="15" name="Picture 14" descr="A hand holding a stopwatch&#10;&#10;AI-generated content may be incorrect.">
            <a:extLst>
              <a:ext uri="{FF2B5EF4-FFF2-40B4-BE49-F238E27FC236}">
                <a16:creationId xmlns:a16="http://schemas.microsoft.com/office/drawing/2014/main" id="{FC4354A1-C79B-BD37-7307-718BC0853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69" y="1674670"/>
            <a:ext cx="2397324" cy="1806623"/>
          </a:xfrm>
          <a:prstGeom prst="rect">
            <a:avLst/>
          </a:prstGeom>
        </p:spPr>
      </p:pic>
      <p:pic>
        <p:nvPicPr>
          <p:cNvPr id="23" name="Picture 22" descr="A black and white symbol with a hand&#10;&#10;AI-generated content may be incorrect.">
            <a:extLst>
              <a:ext uri="{FF2B5EF4-FFF2-40B4-BE49-F238E27FC236}">
                <a16:creationId xmlns:a16="http://schemas.microsoft.com/office/drawing/2014/main" id="{0D479E98-636E-C2A3-9F96-C5F06809E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961" y="4355348"/>
            <a:ext cx="1444507" cy="1444507"/>
          </a:xfrm>
          <a:prstGeom prst="rect">
            <a:avLst/>
          </a:prstGeom>
        </p:spPr>
      </p:pic>
      <p:pic>
        <p:nvPicPr>
          <p:cNvPr id="31" name="Picture 30" descr="A black background with white text and arrows&#10;&#10;AI-generated content may be incorrect.">
            <a:extLst>
              <a:ext uri="{FF2B5EF4-FFF2-40B4-BE49-F238E27FC236}">
                <a16:creationId xmlns:a16="http://schemas.microsoft.com/office/drawing/2014/main" id="{5274AFBC-BF49-84AE-B656-7880103A2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53" y="4461164"/>
            <a:ext cx="3068559" cy="123287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B64B5AD-CF5D-63B5-8180-67E0756FABEC}"/>
              </a:ext>
            </a:extLst>
          </p:cNvPr>
          <p:cNvCxnSpPr/>
          <p:nvPr/>
        </p:nvCxnSpPr>
        <p:spPr>
          <a:xfrm>
            <a:off x="8520956" y="4522315"/>
            <a:ext cx="0" cy="104584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723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E8B61-16CC-B123-4C07-2B8DFB4B8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10685-B318-4343-41FA-A66709463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r="25387"/>
          <a:stretch>
            <a:fillRect/>
          </a:stretch>
        </p:blipFill>
        <p:spPr>
          <a:xfrm>
            <a:off x="0" y="-1"/>
            <a:ext cx="5472223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B84C7D-33E5-5362-91EB-7A149E29F0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72222" y="6353531"/>
            <a:ext cx="2195848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E0BA8-DCF6-05A8-7CDC-C24918AC7773}"/>
              </a:ext>
            </a:extLst>
          </p:cNvPr>
          <p:cNvSpPr txBox="1">
            <a:spLocks/>
          </p:cNvSpPr>
          <p:nvPr/>
        </p:nvSpPr>
        <p:spPr>
          <a:xfrm>
            <a:off x="5688418" y="222708"/>
            <a:ext cx="6303555" cy="10972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Broker Selection vs Bidding</a:t>
            </a:r>
          </a:p>
          <a:p>
            <a:r>
              <a:rPr lang="en-US" sz="1600" i="1" dirty="0"/>
              <a:t>Part 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E9285F-0E07-2703-BBE4-012F7967305D}"/>
              </a:ext>
            </a:extLst>
          </p:cNvPr>
          <p:cNvSpPr txBox="1">
            <a:spLocks/>
          </p:cNvSpPr>
          <p:nvPr/>
        </p:nvSpPr>
        <p:spPr bwMode="gray">
          <a:xfrm>
            <a:off x="5472222" y="5820462"/>
            <a:ext cx="6719778" cy="3702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>
                <a:solidFill>
                  <a:schemeClr val="accent3"/>
                </a:solidFill>
              </a:rPr>
              <a:t>Hire the best agent on the front end.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6DB16-5DC8-06A3-48C7-D6EB7462A18B}"/>
              </a:ext>
            </a:extLst>
          </p:cNvPr>
          <p:cNvSpPr txBox="1">
            <a:spLocks/>
          </p:cNvSpPr>
          <p:nvPr/>
        </p:nvSpPr>
        <p:spPr bwMode="gray">
          <a:xfrm>
            <a:off x="5688418" y="1612526"/>
            <a:ext cx="6503582" cy="203370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Underwriter Engagement</a:t>
            </a:r>
          </a:p>
          <a:p>
            <a:pPr lvl="1"/>
            <a:r>
              <a:rPr lang="en-US" sz="1400" dirty="0"/>
              <a:t>Underwriters manage </a:t>
            </a:r>
            <a:r>
              <a:rPr lang="en-US" sz="1400" b="1" dirty="0"/>
              <a:t>50–150 files at once</a:t>
            </a:r>
          </a:p>
          <a:p>
            <a:pPr lvl="1"/>
            <a:r>
              <a:rPr lang="en-US" sz="1400" dirty="0"/>
              <a:t>Submissions from non-controlling brokers = </a:t>
            </a:r>
            <a:r>
              <a:rPr lang="en-US" sz="1400" b="1" dirty="0"/>
              <a:t>&lt;10% win rate</a:t>
            </a:r>
          </a:p>
          <a:p>
            <a:pPr lvl="1"/>
            <a:r>
              <a:rPr lang="en-US" sz="1400" dirty="0"/>
              <a:t>Key question: “Do you control the account?”</a:t>
            </a:r>
          </a:p>
          <a:p>
            <a:pPr lvl="2"/>
            <a:r>
              <a:rPr lang="en-US" sz="1400" b="1" dirty="0"/>
              <a:t>Yes</a:t>
            </a:r>
            <a:r>
              <a:rPr lang="en-US" sz="1400" dirty="0"/>
              <a:t> = prioritized, better pricing, stronger terms</a:t>
            </a:r>
          </a:p>
          <a:p>
            <a:pPr lvl="2"/>
            <a:r>
              <a:rPr lang="en-US" sz="1400" b="1" dirty="0"/>
              <a:t>No</a:t>
            </a:r>
            <a:r>
              <a:rPr lang="en-US" sz="1400" dirty="0"/>
              <a:t> = deprioritized</a:t>
            </a:r>
          </a:p>
          <a:p>
            <a:endParaRPr lang="en-US" sz="1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F0EF5B-C58E-6032-3160-1B6E93F448DD}"/>
              </a:ext>
            </a:extLst>
          </p:cNvPr>
          <p:cNvSpPr txBox="1">
            <a:spLocks/>
          </p:cNvSpPr>
          <p:nvPr/>
        </p:nvSpPr>
        <p:spPr bwMode="gray">
          <a:xfrm>
            <a:off x="5688418" y="3809056"/>
            <a:ext cx="6257838" cy="171124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Leverage &amp; Control</a:t>
            </a:r>
            <a:endParaRPr lang="en-US" dirty="0"/>
          </a:p>
          <a:p>
            <a:pPr lvl="1"/>
            <a:r>
              <a:rPr lang="en-US" sz="1400" dirty="0"/>
              <a:t>Top brokers </a:t>
            </a:r>
            <a:r>
              <a:rPr lang="en-US" sz="1400" b="1" dirty="0"/>
              <a:t>negotiate directly</a:t>
            </a:r>
            <a:r>
              <a:rPr lang="en-US" sz="1400" dirty="0"/>
              <a:t> with top carriers on your behalf </a:t>
            </a:r>
          </a:p>
          <a:p>
            <a:pPr lvl="1"/>
            <a:r>
              <a:rPr lang="en-US" sz="1400" dirty="0"/>
              <a:t>They </a:t>
            </a:r>
            <a:r>
              <a:rPr lang="en-US" sz="1400" b="1" dirty="0"/>
              <a:t>protect your brand</a:t>
            </a:r>
            <a:r>
              <a:rPr lang="en-US" sz="1400" dirty="0"/>
              <a:t>, highlight strengths, and drive value</a:t>
            </a:r>
          </a:p>
          <a:p>
            <a:pPr lvl="1"/>
            <a:r>
              <a:rPr lang="en-US" sz="1400" dirty="0"/>
              <a:t>True broker partners give you </a:t>
            </a:r>
            <a:r>
              <a:rPr lang="en-US" sz="1400" b="1" dirty="0"/>
              <a:t>more control, better outcomes</a:t>
            </a:r>
            <a:endParaRPr lang="en-US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B56A3-B06D-77FB-0FE4-B678E2B75A22}"/>
              </a:ext>
            </a:extLst>
          </p:cNvPr>
          <p:cNvSpPr/>
          <p:nvPr/>
        </p:nvSpPr>
        <p:spPr bwMode="gray">
          <a:xfrm>
            <a:off x="-1" y="2647406"/>
            <a:ext cx="5472222" cy="4210594"/>
          </a:xfrm>
          <a:prstGeom prst="rect">
            <a:avLst/>
          </a:prstGeom>
          <a:gradFill>
            <a:gsLst>
              <a:gs pos="30000">
                <a:schemeClr val="accent1">
                  <a:alpha val="0"/>
                </a:schemeClr>
              </a:gs>
              <a:gs pos="84000">
                <a:schemeClr val="tx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7BD2FBA0-E15A-E7AF-6EC9-585A617EE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6358071"/>
            <a:ext cx="1059034" cy="4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72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748A34-31A5-DDBC-F82D-7D7A5BFA1B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380418"/>
            <a:ext cx="12192000" cy="497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43A4FF-0F69-88BA-8209-5E0D8AF02C2B}"/>
              </a:ext>
            </a:extLst>
          </p:cNvPr>
          <p:cNvSpPr/>
          <p:nvPr/>
        </p:nvSpPr>
        <p:spPr>
          <a:xfrm>
            <a:off x="0" y="200049"/>
            <a:ext cx="12192001" cy="1138687"/>
          </a:xfrm>
          <a:prstGeom prst="rect">
            <a:avLst/>
          </a:prstGeom>
          <a:solidFill>
            <a:srgbClr val="EE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108EB2-3814-4C2A-9329-9E8B42F80D49}"/>
              </a:ext>
            </a:extLst>
          </p:cNvPr>
          <p:cNvSpPr/>
          <p:nvPr/>
        </p:nvSpPr>
        <p:spPr>
          <a:xfrm>
            <a:off x="153824" y="6358071"/>
            <a:ext cx="1976901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logo with blue and green lines&#10;&#10;AI-generated content may be incorrect.">
            <a:extLst>
              <a:ext uri="{FF2B5EF4-FFF2-40B4-BE49-F238E27FC236}">
                <a16:creationId xmlns:a16="http://schemas.microsoft.com/office/drawing/2014/main" id="{A526423C-AD1B-BE4A-259A-0604F4A69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6358071"/>
            <a:ext cx="1131740" cy="4187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BD2261-C78F-C577-0C41-F7B62381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515" y="158367"/>
            <a:ext cx="6288493" cy="1097280"/>
          </a:xfrm>
        </p:spPr>
        <p:txBody>
          <a:bodyPr/>
          <a:lstStyle/>
          <a:p>
            <a:pPr>
              <a:lnSpc>
                <a:spcPts val="2500"/>
              </a:lnSpc>
            </a:pPr>
            <a:r>
              <a:rPr lang="en-US" sz="4000" dirty="0"/>
              <a:t>Playbook Approach</a:t>
            </a:r>
            <a:br>
              <a:rPr lang="en-US" dirty="0"/>
            </a:br>
            <a:r>
              <a:rPr lang="en-US" sz="1200" dirty="0">
                <a:latin typeface="+mn-lt"/>
              </a:rPr>
              <a:t>Transform risk into a competitive advantage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597634-D1E1-B872-856A-DAC54F4D0B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0856" y="6353531"/>
            <a:ext cx="2947214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F1F7337-3EC7-80FE-2C14-EA324DB9DAFD}"/>
              </a:ext>
            </a:extLst>
          </p:cNvPr>
          <p:cNvSpPr txBox="1">
            <a:spLocks/>
          </p:cNvSpPr>
          <p:nvPr/>
        </p:nvSpPr>
        <p:spPr bwMode="gray">
          <a:xfrm>
            <a:off x="175375" y="5056937"/>
            <a:ext cx="12038176" cy="1505966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Montserrat" pitchFamily="2" charset="0"/>
              <a:buChar char="–"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Montserrat" pitchFamily="2" charset="0"/>
              <a:buChar char="–"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/>
              <a:t>     Objective: Best in class risk profile</a:t>
            </a:r>
          </a:p>
          <a:p>
            <a:pPr lvl="1" indent="0">
              <a:lnSpc>
                <a:spcPct val="150000"/>
              </a:lnSpc>
              <a:buNone/>
            </a:pPr>
            <a:r>
              <a:rPr lang="en-US" b="1" dirty="0"/>
              <a:t>— </a:t>
            </a:r>
            <a:r>
              <a:rPr lang="en-US" dirty="0"/>
              <a:t>Optimal spend and coverage terms          </a:t>
            </a:r>
            <a:r>
              <a:rPr lang="en-US" b="1" dirty="0"/>
              <a:t>— </a:t>
            </a:r>
            <a:r>
              <a:rPr lang="en-US" dirty="0"/>
              <a:t>Safe and secure work environment         </a:t>
            </a:r>
            <a:r>
              <a:rPr lang="en-US" b="1" dirty="0"/>
              <a:t>— </a:t>
            </a:r>
            <a:r>
              <a:rPr lang="en-US" dirty="0"/>
              <a:t>Sustainable competitive edge</a:t>
            </a:r>
          </a:p>
        </p:txBody>
      </p:sp>
      <p:pic>
        <p:nvPicPr>
          <p:cNvPr id="21" name="Picture 2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3679C6-430A-E12E-0289-2F1A883FE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30" y="1545423"/>
            <a:ext cx="7056019" cy="30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5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people shaking hands&#10;&#10;AI-generated content may be incorrect.">
            <a:extLst>
              <a:ext uri="{FF2B5EF4-FFF2-40B4-BE49-F238E27FC236}">
                <a16:creationId xmlns:a16="http://schemas.microsoft.com/office/drawing/2014/main" id="{73552B3F-238E-2582-80EA-EFB96D141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0553"/>
          <a:stretch>
            <a:fillRect/>
          </a:stretch>
        </p:blipFill>
        <p:spPr>
          <a:xfrm>
            <a:off x="8325853" y="0"/>
            <a:ext cx="38661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A26A89-62C5-2C80-0927-616D683D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80" y="81185"/>
            <a:ext cx="10972800" cy="1097280"/>
          </a:xfrm>
        </p:spPr>
        <p:txBody>
          <a:bodyPr/>
          <a:lstStyle/>
          <a:p>
            <a:r>
              <a:rPr lang="en-US" sz="4000" dirty="0"/>
              <a:t>The Playbook Advantage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8A3F4-CD3E-EAAD-9782-ADA929C6D7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980" y="1526467"/>
            <a:ext cx="10972800" cy="4474522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dirty="0"/>
              <a:t>Maximize ROI on insurance spend through a modern approach</a:t>
            </a:r>
          </a:p>
          <a:p>
            <a:pPr>
              <a:lnSpc>
                <a:spcPct val="250000"/>
              </a:lnSpc>
            </a:pPr>
            <a:r>
              <a:rPr lang="en-US" dirty="0"/>
              <a:t>Create internal alignment around risk appetite, risk transfer, and risk management</a:t>
            </a:r>
          </a:p>
          <a:p>
            <a:pPr>
              <a:lnSpc>
                <a:spcPct val="250000"/>
              </a:lnSpc>
            </a:pPr>
            <a:r>
              <a:rPr lang="en-US" dirty="0"/>
              <a:t>Identify coverage gaps and opportunities</a:t>
            </a:r>
          </a:p>
          <a:p>
            <a:pPr>
              <a:lnSpc>
                <a:spcPct val="250000"/>
              </a:lnSpc>
            </a:pPr>
            <a:r>
              <a:rPr lang="en-US" dirty="0"/>
              <a:t>Manage the cost of risk with 40+ financial levers</a:t>
            </a:r>
          </a:p>
          <a:p>
            <a:pPr>
              <a:lnSpc>
                <a:spcPct val="250000"/>
              </a:lnSpc>
            </a:pPr>
            <a:r>
              <a:rPr lang="en-US" dirty="0"/>
              <a:t>Position as a leader in managing risk over transactional purchasing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2D6C76-7E5C-9BAB-DBBA-8515DFD69080}"/>
              </a:ext>
            </a:extLst>
          </p:cNvPr>
          <p:cNvSpPr/>
          <p:nvPr/>
        </p:nvSpPr>
        <p:spPr>
          <a:xfrm>
            <a:off x="153824" y="6358071"/>
            <a:ext cx="1976901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with blue and green lines&#10;&#10;AI-generated content may be incorrect.">
            <a:extLst>
              <a:ext uri="{FF2B5EF4-FFF2-40B4-BE49-F238E27FC236}">
                <a16:creationId xmlns:a16="http://schemas.microsoft.com/office/drawing/2014/main" id="{F900CD9A-03B4-52E8-E935-8698C5673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6358071"/>
            <a:ext cx="1131740" cy="418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F7BB4A-D958-BBBA-91EE-ABBFB8D64940}"/>
              </a:ext>
            </a:extLst>
          </p:cNvPr>
          <p:cNvSpPr txBox="1"/>
          <p:nvPr/>
        </p:nvSpPr>
        <p:spPr>
          <a:xfrm>
            <a:off x="11767738" y="6483092"/>
            <a:ext cx="224235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386CBD-0379-07AA-A032-0E762AB7BC90}"/>
              </a:ext>
            </a:extLst>
          </p:cNvPr>
          <p:cNvCxnSpPr/>
          <p:nvPr/>
        </p:nvCxnSpPr>
        <p:spPr>
          <a:xfrm>
            <a:off x="11537156" y="6472942"/>
            <a:ext cx="0" cy="2357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80134C4-21E4-70DB-68AE-4F06373274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0856" y="6353531"/>
            <a:ext cx="2947214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7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6A6874-E174-D784-9555-AC5B9C051725}"/>
              </a:ext>
            </a:extLst>
          </p:cNvPr>
          <p:cNvSpPr/>
          <p:nvPr/>
        </p:nvSpPr>
        <p:spPr>
          <a:xfrm>
            <a:off x="0" y="420769"/>
            <a:ext cx="12192001" cy="1138687"/>
          </a:xfrm>
          <a:prstGeom prst="rect">
            <a:avLst/>
          </a:prstGeom>
          <a:solidFill>
            <a:srgbClr val="EE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5C5D1-21EC-999F-95E6-B85EA1B4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49542"/>
            <a:ext cx="10972800" cy="1097280"/>
          </a:xfrm>
        </p:spPr>
        <p:txBody>
          <a:bodyPr/>
          <a:lstStyle/>
          <a:p>
            <a:r>
              <a:rPr lang="en-US" sz="4000" dirty="0"/>
              <a:t>Discovery Part 1 | Scorecard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626791C-9C32-C809-F5C9-EE29A07A8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631" b="-885"/>
          <a:stretch>
            <a:fillRect/>
          </a:stretch>
        </p:blipFill>
        <p:spPr>
          <a:xfrm>
            <a:off x="542484" y="1936919"/>
            <a:ext cx="5409137" cy="40100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8A424B-9A94-9AA6-E982-7949C6E9D094}"/>
              </a:ext>
            </a:extLst>
          </p:cNvPr>
          <p:cNvSpPr/>
          <p:nvPr/>
        </p:nvSpPr>
        <p:spPr>
          <a:xfrm>
            <a:off x="153824" y="6358071"/>
            <a:ext cx="1991170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logo with blue and green lines&#10;&#10;AI-generated content may be incorrect.">
            <a:extLst>
              <a:ext uri="{FF2B5EF4-FFF2-40B4-BE49-F238E27FC236}">
                <a16:creationId xmlns:a16="http://schemas.microsoft.com/office/drawing/2014/main" id="{462D8B4B-63B7-8C3F-A029-F9B6FA2ED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6358071"/>
            <a:ext cx="1131740" cy="418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AD3F6E-9007-AA86-312D-90676EFF1A2B}"/>
              </a:ext>
            </a:extLst>
          </p:cNvPr>
          <p:cNvSpPr txBox="1"/>
          <p:nvPr/>
        </p:nvSpPr>
        <p:spPr>
          <a:xfrm>
            <a:off x="304801" y="1257864"/>
            <a:ext cx="4378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5 minutes of your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ED537C-3189-6424-3CA2-85BFF6D0E6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0856" y="6353531"/>
            <a:ext cx="2947214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clock&#10;&#10;AI-generated content may be incorrect.">
            <a:extLst>
              <a:ext uri="{FF2B5EF4-FFF2-40B4-BE49-F238E27FC236}">
                <a16:creationId xmlns:a16="http://schemas.microsoft.com/office/drawing/2014/main" id="{CB15AAB6-FB2D-6BB1-C63B-7A2AB30BC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39"/>
          <a:stretch>
            <a:fillRect/>
          </a:stretch>
        </p:blipFill>
        <p:spPr>
          <a:xfrm>
            <a:off x="6561499" y="2727275"/>
            <a:ext cx="2691287" cy="242930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28A462-3E5E-F6F5-98DA-61B676084944}"/>
              </a:ext>
            </a:extLst>
          </p:cNvPr>
          <p:cNvCxnSpPr>
            <a:cxnSpLocks/>
          </p:cNvCxnSpPr>
          <p:nvPr/>
        </p:nvCxnSpPr>
        <p:spPr>
          <a:xfrm>
            <a:off x="6096000" y="2393900"/>
            <a:ext cx="0" cy="3298825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screenshot of a phone&#10;&#10;AI-generated content may be incorrect.">
            <a:extLst>
              <a:ext uri="{FF2B5EF4-FFF2-40B4-BE49-F238E27FC236}">
                <a16:creationId xmlns:a16="http://schemas.microsoft.com/office/drawing/2014/main" id="{91AAD6FC-0CB8-7115-1E3A-187F9E1EC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7" y="2044671"/>
            <a:ext cx="1972719" cy="390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10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B8BADE-D903-45DF-B9F0-BC93C06D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0"/>
            <a:ext cx="10972800" cy="1097280"/>
          </a:xfrm>
        </p:spPr>
        <p:txBody>
          <a:bodyPr/>
          <a:lstStyle/>
          <a:p>
            <a:r>
              <a:rPr lang="en-US" sz="4000" dirty="0"/>
              <a:t>Discovery Part 2 | Information Gathering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83B4C6-9BE0-3940-F3E9-E6527B7E01BE}"/>
              </a:ext>
            </a:extLst>
          </p:cNvPr>
          <p:cNvSpPr/>
          <p:nvPr/>
        </p:nvSpPr>
        <p:spPr>
          <a:xfrm>
            <a:off x="153824" y="6358071"/>
            <a:ext cx="1991170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logo with blue and green lines&#10;&#10;AI-generated content may be incorrect.">
            <a:extLst>
              <a:ext uri="{FF2B5EF4-FFF2-40B4-BE49-F238E27FC236}">
                <a16:creationId xmlns:a16="http://schemas.microsoft.com/office/drawing/2014/main" id="{E90F1E39-A496-F502-D1F1-82D458856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6358071"/>
            <a:ext cx="1131740" cy="418744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0EDDFA0-715D-5609-26EE-317DA88597FD}"/>
              </a:ext>
            </a:extLst>
          </p:cNvPr>
          <p:cNvSpPr txBox="1">
            <a:spLocks/>
          </p:cNvSpPr>
          <p:nvPr/>
        </p:nvSpPr>
        <p:spPr>
          <a:xfrm>
            <a:off x="548640" y="1829380"/>
            <a:ext cx="6099810" cy="4064511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Montserrat" pitchFamily="2" charset="0"/>
              <a:buChar char="–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/>
              <a:t>Insurance policies, all lines</a:t>
            </a:r>
          </a:p>
          <a:p>
            <a:pPr>
              <a:lnSpc>
                <a:spcPct val="200000"/>
              </a:lnSpc>
            </a:pPr>
            <a:r>
              <a:rPr lang="en-US" dirty="0"/>
              <a:t>5-year claims history</a:t>
            </a:r>
          </a:p>
          <a:p>
            <a:pPr>
              <a:lnSpc>
                <a:spcPct val="200000"/>
              </a:lnSpc>
            </a:pPr>
            <a:r>
              <a:rPr lang="en-US" dirty="0"/>
              <a:t>Written safety programs: OSHA, DOT, Fleet, etc.</a:t>
            </a:r>
          </a:p>
          <a:p>
            <a:pPr>
              <a:lnSpc>
                <a:spcPct val="200000"/>
              </a:lnSpc>
            </a:pPr>
            <a:r>
              <a:rPr lang="en-US" dirty="0"/>
              <a:t>Risk transfer contracts</a:t>
            </a:r>
          </a:p>
          <a:p>
            <a:pPr>
              <a:lnSpc>
                <a:spcPct val="200000"/>
              </a:lnSpc>
            </a:pPr>
            <a:r>
              <a:rPr lang="en-US" dirty="0"/>
              <a:t>EE Handbook</a:t>
            </a:r>
          </a:p>
          <a:p>
            <a:pPr>
              <a:lnSpc>
                <a:spcPct val="200000"/>
              </a:lnSpc>
            </a:pPr>
            <a:r>
              <a:rPr lang="en-US" dirty="0"/>
              <a:t>Prior years marketing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FE2C1-70A0-7EBC-0597-A323DE0D7C00}"/>
              </a:ext>
            </a:extLst>
          </p:cNvPr>
          <p:cNvSpPr txBox="1"/>
          <p:nvPr/>
        </p:nvSpPr>
        <p:spPr>
          <a:xfrm>
            <a:off x="548640" y="1097280"/>
            <a:ext cx="4460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20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minutes of your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B21E52-3AB0-67EB-B403-E45CB61C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56" r="13856"/>
          <a:stretch/>
        </p:blipFill>
        <p:spPr>
          <a:xfrm>
            <a:off x="6996022" y="1466490"/>
            <a:ext cx="5195977" cy="47914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F38F2C-0D9C-A1FE-2242-10D9B93B4A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0856" y="6353531"/>
            <a:ext cx="2947214" cy="4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39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era Group">
      <a:dk1>
        <a:srgbClr val="030406"/>
      </a:dk1>
      <a:lt1>
        <a:srgbClr val="FFFFFF"/>
      </a:lt1>
      <a:dk2>
        <a:srgbClr val="ABA299"/>
      </a:dk2>
      <a:lt2>
        <a:srgbClr val="4C4C4E"/>
      </a:lt2>
      <a:accent1>
        <a:srgbClr val="1F628D"/>
      </a:accent1>
      <a:accent2>
        <a:srgbClr val="76B243"/>
      </a:accent2>
      <a:accent3>
        <a:srgbClr val="01949F"/>
      </a:accent3>
      <a:accent4>
        <a:srgbClr val="9A7DAF"/>
      </a:accent4>
      <a:accent5>
        <a:srgbClr val="188B75"/>
      </a:accent5>
      <a:accent6>
        <a:srgbClr val="54C0AA"/>
      </a:accent6>
      <a:hlink>
        <a:srgbClr val="01949F"/>
      </a:hlink>
      <a:folHlink>
        <a:srgbClr val="01949F"/>
      </a:folHlink>
    </a:clrScheme>
    <a:fontScheme name="AleraGroup">
      <a:majorFont>
        <a:latin typeface="Garamon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-AleraGroup-2023" id="{C770186A-C3A0-46D3-B5FC-C3F690621D2F}" vid="{517AE58E-D8EF-4B50-9E94-04AEC7AEFA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74becb5-545f-4e42-9ad8-4666cbe99833" xsi:nil="true"/>
    <NumberofItems xmlns="a1983ca7-2188-49dd-8e5b-527fc9fff4c8" xsi:nil="true"/>
    <lcf76f155ced4ddcb4097134ff3c332f xmlns="a1983ca7-2188-49dd-8e5b-527fc9fff4c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D8DE77C6E87341B2B5EB0A653F13C1" ma:contentTypeVersion="14" ma:contentTypeDescription="Create a new document." ma:contentTypeScope="" ma:versionID="14147ef93c3b88c54df528ae0d3ce1e3">
  <xsd:schema xmlns:xsd="http://www.w3.org/2001/XMLSchema" xmlns:xs="http://www.w3.org/2001/XMLSchema" xmlns:p="http://schemas.microsoft.com/office/2006/metadata/properties" xmlns:ns2="a1983ca7-2188-49dd-8e5b-527fc9fff4c8" xmlns:ns3="874becb5-545f-4e42-9ad8-4666cbe99833" targetNamespace="http://schemas.microsoft.com/office/2006/metadata/properties" ma:root="true" ma:fieldsID="3335234fad581e3fe0651337220da9bc" ns2:_="" ns3:_="">
    <xsd:import namespace="a1983ca7-2188-49dd-8e5b-527fc9fff4c8"/>
    <xsd:import namespace="874becb5-545f-4e42-9ad8-4666cbe998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NumberofItem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83ca7-2188-49dd-8e5b-527fc9fff4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88fec99-de77-4864-b0da-ebd3444440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NumberofItems" ma:index="20" nillable="true" ma:displayName="Number of Items" ma:format="Dropdown" ma:internalName="NumberofItems" ma:percentage="FALSE">
      <xsd:simpleType>
        <xsd:restriction base="dms:Number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4becb5-545f-4e42-9ad8-4666cbe9983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8a71203-5154-414a-a031-5af9b80cb771}" ma:internalName="TaxCatchAll" ma:showField="CatchAllData" ma:web="874becb5-545f-4e42-9ad8-4666cbe998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8730E1-708B-4431-BCBA-6FA9FC30F945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b1b78ec4-f36f-4ac9-acac-368bfe71d71c"/>
    <ds:schemaRef ds:uri="1d9f918b-7d07-4a0b-88a8-c1b209a48e76"/>
    <ds:schemaRef ds:uri="http://purl.org/dc/elements/1.1/"/>
    <ds:schemaRef ds:uri="874becb5-545f-4e42-9ad8-4666cbe99833"/>
    <ds:schemaRef ds:uri="a1983ca7-2188-49dd-8e5b-527fc9fff4c8"/>
  </ds:schemaRefs>
</ds:datastoreItem>
</file>

<file path=customXml/itemProps2.xml><?xml version="1.0" encoding="utf-8"?>
<ds:datastoreItem xmlns:ds="http://schemas.openxmlformats.org/officeDocument/2006/customXml" ds:itemID="{9D75FA2D-8069-4E72-9A16-D487523982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589D61-D81C-49A3-A980-259C2F2614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983ca7-2188-49dd-8e5b-527fc9fff4c8"/>
    <ds:schemaRef ds:uri="874becb5-545f-4e42-9ad8-4666cbe998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4203</TotalTime>
  <Words>920</Words>
  <Application>Microsoft Office PowerPoint</Application>
  <PresentationFormat>Widescreen</PresentationFormat>
  <Paragraphs>166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MS PGothic</vt:lpstr>
      <vt:lpstr>Arial</vt:lpstr>
      <vt:lpstr>Avenir Next LT Pro</vt:lpstr>
      <vt:lpstr>Avenir Next LT Pro Light</vt:lpstr>
      <vt:lpstr>Calibri</vt:lpstr>
      <vt:lpstr>Garamond</vt:lpstr>
      <vt:lpstr>Montserrat</vt:lpstr>
      <vt:lpstr>Montserrat Extra-Light</vt:lpstr>
      <vt:lpstr>Office Theme</vt:lpstr>
      <vt:lpstr>PowerPoint Presentation</vt:lpstr>
      <vt:lpstr>Local Presence, National Reach.</vt:lpstr>
      <vt:lpstr>PowerPoint Presentation</vt:lpstr>
      <vt:lpstr>PowerPoint Presentation</vt:lpstr>
      <vt:lpstr>PowerPoint Presentation</vt:lpstr>
      <vt:lpstr>Playbook Approach Transform risk into a competitive advantage</vt:lpstr>
      <vt:lpstr>The Playbook Advantage</vt:lpstr>
      <vt:lpstr>Discovery Part 1 | Scorecard</vt:lpstr>
      <vt:lpstr>Discovery Part 2 | Information Gathering</vt:lpstr>
      <vt:lpstr>PowerPoint Presentation</vt:lpstr>
      <vt:lpstr>Assessment</vt:lpstr>
      <vt:lpstr>Playbook Presentation</vt:lpstr>
      <vt:lpstr>Proven Process. Real Results.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</dc:title>
  <dc:creator>Elisabeth Nunes</dc:creator>
  <cp:lastModifiedBy>Jacob Hiebing</cp:lastModifiedBy>
  <cp:revision>41</cp:revision>
  <dcterms:created xsi:type="dcterms:W3CDTF">2024-01-22T22:01:32Z</dcterms:created>
  <dcterms:modified xsi:type="dcterms:W3CDTF">2025-08-25T17:39:05Z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0x010100F6D8DE77C6E87341B2B5EB0A653F13C1</vt:lpwstr>
  </property>
  <property fmtid="{D5CDD505-2E9C-101B-9397-08002B2CF9AE}" pid="3" name="MediaServiceImageTags">
    <vt:lpwstr/>
  </property>
</Properties>
</file>